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12192000"/>
  <p:embeddedFontLst>
    <p:embeddedFont>
      <p:font typeface="微软雅黑" panose="020B0503020204020204" pitchFamily="34" charset="-122"/>
      <p:regular r:id="rId27"/>
      <p:bold r:id="rId28"/>
    </p:embeddedFont>
    <p:embeddedFont>
      <p:font typeface="思源宋体" panose="020B0604020202020204" charset="-128"/>
      <p:regular r:id="rId29"/>
    </p:embeddedFont>
    <p:embeddedFont>
      <p:font typeface="Sorts Mill Goudy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49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868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8.alamy.com/cdad3fe0b7c5831e8d771c8cd6f0ab8369ee9449.jpg"/>
          <p:cNvPicPr>
            <a:picLocks noChangeAspect="1"/>
          </p:cNvPicPr>
          <p:nvPr/>
        </p:nvPicPr>
        <p:blipFill>
          <a:blip r:embed="rId3"/>
          <a:srcRect t="11186" b="1118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B0000">
                  <a:alpha val="90000"/>
                </a:srgbClr>
              </a:gs>
              <a:gs pos="50000">
                <a:srgbClr val="8B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81000" y="1514475"/>
            <a:ext cx="1125260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1.1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1895475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แหล่งข้อมูล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สุขภาพไทย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38385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81000" y="4105275"/>
            <a:ext cx="6515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Thai Health Data Sources: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Foundation for Health Policy Analysis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5981700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กระทรวงสาธารณสุข | NHSO | DDC | NSO | HSRI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6248400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WHO | World Bank | Open Data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863494" y="6096000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0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Policy Analysis Course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9863494" y="6286500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0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2025</a:t>
            </a:r>
            <a:endParaRPr lang="en-US" sz="16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DDC Disease Surveillance (R506/DDS)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แหล่งข้อมูลเฝ้าระวังโรคติดต่อของกรมควบคุมโรค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5600700" cy="2190750"/>
          </a:xfrm>
          <a:custGeom>
            <a:avLst/>
            <a:gdLst/>
            <a:ahLst/>
            <a:cxnLst/>
            <a:rect l="l" t="t" r="r" b="b"/>
            <a:pathLst>
              <a:path w="5600700" h="2190750">
                <a:moveTo>
                  <a:pt x="0" y="0"/>
                </a:moveTo>
                <a:lnTo>
                  <a:pt x="5600700" y="0"/>
                </a:lnTo>
                <a:lnTo>
                  <a:pt x="560070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2190750"/>
          </a:xfrm>
          <a:custGeom>
            <a:avLst/>
            <a:gdLst/>
            <a:ahLst/>
            <a:cxnLst/>
            <a:rect l="l" t="t" r="r" b="b"/>
            <a:pathLst>
              <a:path w="38100" h="2190750">
                <a:moveTo>
                  <a:pt x="0" y="0"/>
                </a:moveTo>
                <a:lnTo>
                  <a:pt x="38100" y="0"/>
                </a:lnTo>
                <a:lnTo>
                  <a:pt x="38100" y="2190750"/>
                </a:lnTo>
                <a:lnTo>
                  <a:pt x="0" y="21907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33413" y="20345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0133" y="14883"/>
                </a:moveTo>
                <a:cubicBezTo>
                  <a:pt x="110133" y="6660"/>
                  <a:pt x="103473" y="0"/>
                  <a:pt x="95250" y="0"/>
                </a:cubicBezTo>
                <a:cubicBezTo>
                  <a:pt x="87027" y="0"/>
                  <a:pt x="80367" y="6660"/>
                  <a:pt x="80367" y="14883"/>
                </a:cubicBezTo>
                <a:cubicBezTo>
                  <a:pt x="80367" y="31291"/>
                  <a:pt x="60536" y="39477"/>
                  <a:pt x="48927" y="27905"/>
                </a:cubicBezTo>
                <a:cubicBezTo>
                  <a:pt x="43123" y="22101"/>
                  <a:pt x="33710" y="22101"/>
                  <a:pt x="27868" y="27905"/>
                </a:cubicBezTo>
                <a:cubicBezTo>
                  <a:pt x="22027" y="33710"/>
                  <a:pt x="22064" y="43123"/>
                  <a:pt x="27868" y="48964"/>
                </a:cubicBezTo>
                <a:cubicBezTo>
                  <a:pt x="39477" y="60573"/>
                  <a:pt x="31254" y="80404"/>
                  <a:pt x="14846" y="80404"/>
                </a:cubicBezTo>
                <a:cubicBezTo>
                  <a:pt x="6623" y="80404"/>
                  <a:pt x="-37" y="87064"/>
                  <a:pt x="-37" y="95287"/>
                </a:cubicBezTo>
                <a:cubicBezTo>
                  <a:pt x="-37" y="103510"/>
                  <a:pt x="6623" y="110170"/>
                  <a:pt x="14846" y="110170"/>
                </a:cubicBezTo>
                <a:cubicBezTo>
                  <a:pt x="31254" y="110170"/>
                  <a:pt x="39439" y="130001"/>
                  <a:pt x="27868" y="141610"/>
                </a:cubicBezTo>
                <a:cubicBezTo>
                  <a:pt x="22064" y="147414"/>
                  <a:pt x="22064" y="156828"/>
                  <a:pt x="27868" y="162669"/>
                </a:cubicBezTo>
                <a:cubicBezTo>
                  <a:pt x="33672" y="168511"/>
                  <a:pt x="43086" y="168473"/>
                  <a:pt x="48927" y="162669"/>
                </a:cubicBezTo>
                <a:cubicBezTo>
                  <a:pt x="60536" y="151061"/>
                  <a:pt x="80367" y="159283"/>
                  <a:pt x="80367" y="175692"/>
                </a:cubicBezTo>
                <a:cubicBezTo>
                  <a:pt x="80367" y="183914"/>
                  <a:pt x="87027" y="190574"/>
                  <a:pt x="95250" y="190574"/>
                </a:cubicBezTo>
                <a:cubicBezTo>
                  <a:pt x="103473" y="190574"/>
                  <a:pt x="110133" y="183914"/>
                  <a:pt x="110133" y="175692"/>
                </a:cubicBezTo>
                <a:cubicBezTo>
                  <a:pt x="110133" y="159283"/>
                  <a:pt x="129964" y="151098"/>
                  <a:pt x="141573" y="162669"/>
                </a:cubicBezTo>
                <a:cubicBezTo>
                  <a:pt x="147377" y="168473"/>
                  <a:pt x="156790" y="168473"/>
                  <a:pt x="162632" y="162669"/>
                </a:cubicBezTo>
                <a:cubicBezTo>
                  <a:pt x="168473" y="156865"/>
                  <a:pt x="168436" y="147451"/>
                  <a:pt x="162632" y="141610"/>
                </a:cubicBezTo>
                <a:cubicBezTo>
                  <a:pt x="151023" y="130001"/>
                  <a:pt x="159246" y="110170"/>
                  <a:pt x="175654" y="110170"/>
                </a:cubicBezTo>
                <a:cubicBezTo>
                  <a:pt x="183877" y="110170"/>
                  <a:pt x="190537" y="103510"/>
                  <a:pt x="190537" y="95287"/>
                </a:cubicBezTo>
                <a:cubicBezTo>
                  <a:pt x="190537" y="87064"/>
                  <a:pt x="183877" y="80404"/>
                  <a:pt x="175654" y="80404"/>
                </a:cubicBezTo>
                <a:cubicBezTo>
                  <a:pt x="159246" y="80404"/>
                  <a:pt x="151061" y="60573"/>
                  <a:pt x="162632" y="48964"/>
                </a:cubicBezTo>
                <a:cubicBezTo>
                  <a:pt x="168436" y="43160"/>
                  <a:pt x="168436" y="33747"/>
                  <a:pt x="162632" y="27905"/>
                </a:cubicBezTo>
                <a:cubicBezTo>
                  <a:pt x="156828" y="22064"/>
                  <a:pt x="147414" y="22101"/>
                  <a:pt x="141573" y="27905"/>
                </a:cubicBezTo>
                <a:cubicBezTo>
                  <a:pt x="129964" y="39477"/>
                  <a:pt x="110133" y="31291"/>
                  <a:pt x="110133" y="14883"/>
                </a:cubicBezTo>
                <a:close/>
                <a:moveTo>
                  <a:pt x="59531" y="83344"/>
                </a:moveTo>
                <a:cubicBezTo>
                  <a:pt x="59531" y="76773"/>
                  <a:pt x="64866" y="71438"/>
                  <a:pt x="71438" y="71438"/>
                </a:cubicBezTo>
                <a:cubicBezTo>
                  <a:pt x="78009" y="71438"/>
                  <a:pt x="83344" y="76773"/>
                  <a:pt x="83344" y="83344"/>
                </a:cubicBezTo>
                <a:cubicBezTo>
                  <a:pt x="83344" y="89915"/>
                  <a:pt x="78009" y="95250"/>
                  <a:pt x="71438" y="95250"/>
                </a:cubicBezTo>
                <a:cubicBezTo>
                  <a:pt x="64866" y="95250"/>
                  <a:pt x="59531" y="89915"/>
                  <a:pt x="59531" y="83344"/>
                </a:cubicBezTo>
                <a:close/>
                <a:moveTo>
                  <a:pt x="119063" y="95250"/>
                </a:moveTo>
                <a:cubicBezTo>
                  <a:pt x="125634" y="95250"/>
                  <a:pt x="130969" y="100585"/>
                  <a:pt x="130969" y="107156"/>
                </a:cubicBezTo>
                <a:cubicBezTo>
                  <a:pt x="130969" y="113727"/>
                  <a:pt x="125634" y="119063"/>
                  <a:pt x="119063" y="119063"/>
                </a:cubicBezTo>
                <a:cubicBezTo>
                  <a:pt x="112491" y="119063"/>
                  <a:pt x="107156" y="113727"/>
                  <a:pt x="107156" y="107156"/>
                </a:cubicBezTo>
                <a:cubicBezTo>
                  <a:pt x="107156" y="100585"/>
                  <a:pt x="112491" y="95250"/>
                  <a:pt x="119063" y="9525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2019300"/>
            <a:ext cx="500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ระบบเฝ้าระวังโรค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4384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DDC มีระบบรายงานโรคติดต่อที่ครอบคลุมทั่วประเทศ โดยในปี 2024 ได้พัฒนาเป็น Digital Disease Surveillance (DDS) แทนระบบ R506 เดิม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410" y="3089910"/>
            <a:ext cx="2531745" cy="731520"/>
          </a:xfrm>
          <a:custGeom>
            <a:avLst/>
            <a:gdLst/>
            <a:ahLst/>
            <a:cxnLst/>
            <a:rect l="l" t="t" r="r" b="b"/>
            <a:pathLst>
              <a:path w="2531745" h="731520">
                <a:moveTo>
                  <a:pt x="0" y="0"/>
                </a:moveTo>
                <a:lnTo>
                  <a:pt x="2531745" y="0"/>
                </a:lnTo>
                <a:lnTo>
                  <a:pt x="2531745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31520" y="3208023"/>
            <a:ext cx="2409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1.5M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1520" y="3512702"/>
            <a:ext cx="2362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รายการข้อมูล DDS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70885" y="3089910"/>
            <a:ext cx="2531745" cy="731520"/>
          </a:xfrm>
          <a:custGeom>
            <a:avLst/>
            <a:gdLst/>
            <a:ahLst/>
            <a:cxnLst/>
            <a:rect l="l" t="t" r="r" b="b"/>
            <a:pathLst>
              <a:path w="2531745" h="731520">
                <a:moveTo>
                  <a:pt x="0" y="0"/>
                </a:moveTo>
                <a:lnTo>
                  <a:pt x="2531745" y="0"/>
                </a:lnTo>
                <a:lnTo>
                  <a:pt x="2531745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388995" y="3208023"/>
            <a:ext cx="2409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3,402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388995" y="3512702"/>
            <a:ext cx="2362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หน่วยงานรายงาน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168020"/>
            <a:ext cx="5600700" cy="2333625"/>
          </a:xfrm>
          <a:custGeom>
            <a:avLst/>
            <a:gdLst/>
            <a:ahLst/>
            <a:cxnLst/>
            <a:rect l="l" t="t" r="r" b="b"/>
            <a:pathLst>
              <a:path w="5600700" h="2333625">
                <a:moveTo>
                  <a:pt x="0" y="0"/>
                </a:moveTo>
                <a:lnTo>
                  <a:pt x="5600700" y="0"/>
                </a:lnTo>
                <a:lnTo>
                  <a:pt x="5600700" y="2333625"/>
                </a:lnTo>
                <a:lnTo>
                  <a:pt x="0" y="233362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00050" y="4168020"/>
            <a:ext cx="38100" cy="2333625"/>
          </a:xfrm>
          <a:custGeom>
            <a:avLst/>
            <a:gdLst/>
            <a:ahLst/>
            <a:cxnLst/>
            <a:rect l="l" t="t" r="r" b="b"/>
            <a:pathLst>
              <a:path w="38100" h="2333625">
                <a:moveTo>
                  <a:pt x="0" y="0"/>
                </a:moveTo>
                <a:lnTo>
                  <a:pt x="38100" y="0"/>
                </a:lnTo>
                <a:lnTo>
                  <a:pt x="38100" y="2333625"/>
                </a:lnTo>
                <a:lnTo>
                  <a:pt x="0" y="233362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33413" y="439662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0716" y="10716"/>
                </a:moveTo>
                <a:cubicBezTo>
                  <a:pt x="16643" y="10716"/>
                  <a:pt x="21431" y="15504"/>
                  <a:pt x="21431" y="21431"/>
                </a:cubicBezTo>
                <a:lnTo>
                  <a:pt x="21431" y="133945"/>
                </a:lnTo>
                <a:cubicBezTo>
                  <a:pt x="21431" y="136892"/>
                  <a:pt x="23842" y="139303"/>
                  <a:pt x="26789" y="139303"/>
                </a:cubicBezTo>
                <a:lnTo>
                  <a:pt x="160734" y="139303"/>
                </a:lnTo>
                <a:cubicBezTo>
                  <a:pt x="166661" y="139303"/>
                  <a:pt x="171450" y="144092"/>
                  <a:pt x="171450" y="150019"/>
                </a:cubicBezTo>
                <a:cubicBezTo>
                  <a:pt x="171450" y="155946"/>
                  <a:pt x="166661" y="160734"/>
                  <a:pt x="160734" y="160734"/>
                </a:cubicBezTo>
                <a:lnTo>
                  <a:pt x="26789" y="160734"/>
                </a:lnTo>
                <a:cubicBezTo>
                  <a:pt x="11988" y="160734"/>
                  <a:pt x="0" y="148746"/>
                  <a:pt x="0" y="133945"/>
                </a:cubicBezTo>
                <a:lnTo>
                  <a:pt x="0" y="21431"/>
                </a:lnTo>
                <a:cubicBezTo>
                  <a:pt x="0" y="15504"/>
                  <a:pt x="4789" y="10716"/>
                  <a:pt x="10716" y="10716"/>
                </a:cubicBezTo>
                <a:close/>
                <a:moveTo>
                  <a:pt x="42863" y="32147"/>
                </a:moveTo>
                <a:cubicBezTo>
                  <a:pt x="42863" y="26220"/>
                  <a:pt x="47651" y="21431"/>
                  <a:pt x="53578" y="21431"/>
                </a:cubicBezTo>
                <a:lnTo>
                  <a:pt x="117872" y="21431"/>
                </a:lnTo>
                <a:cubicBezTo>
                  <a:pt x="123799" y="21431"/>
                  <a:pt x="128588" y="26220"/>
                  <a:pt x="128588" y="32147"/>
                </a:cubicBezTo>
                <a:cubicBezTo>
                  <a:pt x="128588" y="38074"/>
                  <a:pt x="123799" y="42863"/>
                  <a:pt x="117872" y="42863"/>
                </a:cubicBezTo>
                <a:lnTo>
                  <a:pt x="53578" y="42863"/>
                </a:lnTo>
                <a:cubicBezTo>
                  <a:pt x="47651" y="42863"/>
                  <a:pt x="42863" y="38074"/>
                  <a:pt x="42863" y="32147"/>
                </a:cubicBezTo>
                <a:close/>
                <a:moveTo>
                  <a:pt x="53578" y="58936"/>
                </a:moveTo>
                <a:lnTo>
                  <a:pt x="96441" y="58936"/>
                </a:lnTo>
                <a:cubicBezTo>
                  <a:pt x="102368" y="58936"/>
                  <a:pt x="107156" y="63724"/>
                  <a:pt x="107156" y="69652"/>
                </a:cubicBezTo>
                <a:cubicBezTo>
                  <a:pt x="107156" y="75579"/>
                  <a:pt x="102368" y="80367"/>
                  <a:pt x="96441" y="80367"/>
                </a:cubicBezTo>
                <a:lnTo>
                  <a:pt x="53578" y="80367"/>
                </a:lnTo>
                <a:cubicBezTo>
                  <a:pt x="47651" y="80367"/>
                  <a:pt x="42863" y="75579"/>
                  <a:pt x="42863" y="69652"/>
                </a:cubicBezTo>
                <a:cubicBezTo>
                  <a:pt x="42863" y="63724"/>
                  <a:pt x="47651" y="58936"/>
                  <a:pt x="53578" y="58936"/>
                </a:cubicBezTo>
                <a:close/>
                <a:moveTo>
                  <a:pt x="53578" y="96441"/>
                </a:moveTo>
                <a:lnTo>
                  <a:pt x="139303" y="96441"/>
                </a:lnTo>
                <a:cubicBezTo>
                  <a:pt x="145230" y="96441"/>
                  <a:pt x="150019" y="101229"/>
                  <a:pt x="150019" y="107156"/>
                </a:cubicBezTo>
                <a:cubicBezTo>
                  <a:pt x="150019" y="113083"/>
                  <a:pt x="145230" y="117872"/>
                  <a:pt x="139303" y="117872"/>
                </a:cubicBezTo>
                <a:lnTo>
                  <a:pt x="53578" y="117872"/>
                </a:lnTo>
                <a:cubicBezTo>
                  <a:pt x="47651" y="117872"/>
                  <a:pt x="42863" y="113083"/>
                  <a:pt x="42863" y="107156"/>
                </a:cubicBezTo>
                <a:cubicBezTo>
                  <a:pt x="42863" y="101229"/>
                  <a:pt x="47651" y="96441"/>
                  <a:pt x="53578" y="964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85825" y="4358520"/>
            <a:ext cx="5010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ความก้าวหน้าของ DDS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3410" y="4743330"/>
            <a:ext cx="5189220" cy="388620"/>
          </a:xfrm>
          <a:custGeom>
            <a:avLst/>
            <a:gdLst/>
            <a:ahLst/>
            <a:cxnLst/>
            <a:rect l="l" t="t" r="r" b="b"/>
            <a:pathLst>
              <a:path w="5189220" h="388620">
                <a:moveTo>
                  <a:pt x="0" y="0"/>
                </a:moveTo>
                <a:lnTo>
                  <a:pt x="5189220" y="0"/>
                </a:lnTo>
                <a:lnTo>
                  <a:pt x="5189220" y="388620"/>
                </a:lnTo>
                <a:lnTo>
                  <a:pt x="0" y="3886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93420" y="4842393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ความสมบูรณ์ CID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169098" y="4823343"/>
            <a:ext cx="638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99.99%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3410" y="5215771"/>
            <a:ext cx="5189220" cy="388620"/>
          </a:xfrm>
          <a:custGeom>
            <a:avLst/>
            <a:gdLst/>
            <a:ahLst/>
            <a:cxnLst/>
            <a:rect l="l" t="t" r="r" b="b"/>
            <a:pathLst>
              <a:path w="5189220" h="388620">
                <a:moveTo>
                  <a:pt x="0" y="0"/>
                </a:moveTo>
                <a:lnTo>
                  <a:pt x="5189220" y="0"/>
                </a:lnTo>
                <a:lnTo>
                  <a:pt x="5189220" y="388620"/>
                </a:lnTo>
                <a:lnTo>
                  <a:pt x="0" y="3886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93420" y="5314834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ความสมบูรณ์รหัสโรค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09831" y="5295784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100%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3410" y="5688212"/>
            <a:ext cx="5189220" cy="388620"/>
          </a:xfrm>
          <a:custGeom>
            <a:avLst/>
            <a:gdLst/>
            <a:ahLst/>
            <a:cxnLst/>
            <a:rect l="l" t="t" r="r" b="b"/>
            <a:pathLst>
              <a:path w="5189220" h="388620">
                <a:moveTo>
                  <a:pt x="0" y="0"/>
                </a:moveTo>
                <a:lnTo>
                  <a:pt x="5189220" y="0"/>
                </a:lnTo>
                <a:lnTo>
                  <a:pt x="5189220" y="388620"/>
                </a:lnTo>
                <a:lnTo>
                  <a:pt x="0" y="3886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93420" y="5787270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Timeliness (median)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432822" y="5768220"/>
            <a:ext cx="371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 วัน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09600" y="6156843"/>
            <a:ext cx="5257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เปรียบเทียบกับ R506: CID 49.75%, รหัสโรค 41.59%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0" y="1828800"/>
            <a:ext cx="5619750" cy="2286000"/>
          </a:xfrm>
          <a:custGeom>
            <a:avLst/>
            <a:gdLst/>
            <a:ahLst/>
            <a:cxnLst/>
            <a:rect l="l" t="t" r="r" b="b"/>
            <a:pathLst>
              <a:path w="5619750" h="2286000">
                <a:moveTo>
                  <a:pt x="0" y="0"/>
                </a:moveTo>
                <a:lnTo>
                  <a:pt x="5619750" y="0"/>
                </a:lnTo>
                <a:lnTo>
                  <a:pt x="5619750" y="2286000"/>
                </a:lnTo>
                <a:lnTo>
                  <a:pt x="0" y="2286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405563" y="20345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677025" y="2019300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ความถี่การรายงาน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81750" y="2457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505575" y="25717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38100" y="76200"/>
                </a:moveTo>
                <a:cubicBezTo>
                  <a:pt x="32831" y="76200"/>
                  <a:pt x="28575" y="80456"/>
                  <a:pt x="28575" y="85725"/>
                </a:cubicBezTo>
                <a:lnTo>
                  <a:pt x="28575" y="104775"/>
                </a:lnTo>
                <a:cubicBezTo>
                  <a:pt x="28575" y="110044"/>
                  <a:pt x="32831" y="114300"/>
                  <a:pt x="38100" y="114300"/>
                </a:cubicBezTo>
                <a:lnTo>
                  <a:pt x="57150" y="114300"/>
                </a:lnTo>
                <a:cubicBezTo>
                  <a:pt x="62419" y="114300"/>
                  <a:pt x="66675" y="110044"/>
                  <a:pt x="66675" y="104775"/>
                </a:cubicBezTo>
                <a:lnTo>
                  <a:pt x="66675" y="85725"/>
                </a:lnTo>
                <a:cubicBezTo>
                  <a:pt x="66675" y="80456"/>
                  <a:pt x="62419" y="76200"/>
                  <a:pt x="57150" y="76200"/>
                </a:cubicBezTo>
                <a:lnTo>
                  <a:pt x="38100" y="7620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877050" y="2438400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รายวัน (Daily)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77050" y="2667000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โรคระบาดที่ต้องควบคุมเร่งด่วน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81750" y="29908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505575" y="31051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38100" y="76200"/>
                </a:moveTo>
                <a:cubicBezTo>
                  <a:pt x="32831" y="76200"/>
                  <a:pt x="28575" y="80456"/>
                  <a:pt x="28575" y="85725"/>
                </a:cubicBezTo>
                <a:lnTo>
                  <a:pt x="28575" y="104775"/>
                </a:lnTo>
                <a:cubicBezTo>
                  <a:pt x="28575" y="110044"/>
                  <a:pt x="32831" y="114300"/>
                  <a:pt x="38100" y="114300"/>
                </a:cubicBezTo>
                <a:lnTo>
                  <a:pt x="95250" y="114300"/>
                </a:lnTo>
                <a:cubicBezTo>
                  <a:pt x="100519" y="114300"/>
                  <a:pt x="104775" y="110044"/>
                  <a:pt x="104775" y="104775"/>
                </a:cubicBezTo>
                <a:lnTo>
                  <a:pt x="104775" y="85725"/>
                </a:lnTo>
                <a:cubicBezTo>
                  <a:pt x="104775" y="80456"/>
                  <a:pt x="100519" y="76200"/>
                  <a:pt x="95250" y="76200"/>
                </a:cubicBezTo>
                <a:lnTo>
                  <a:pt x="38100" y="7620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877050" y="297180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รายสัปดาห์ (Weekly)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77050" y="3200400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โรคติดต่อทั่วไป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81750" y="35242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6505575" y="36385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6877050" y="3505200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รายเดือน/ปี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877050" y="3733800"/>
            <a:ext cx="1085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สรุปผลและรายงาน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10300" y="4267200"/>
            <a:ext cx="5600700" cy="1657350"/>
          </a:xfrm>
          <a:custGeom>
            <a:avLst/>
            <a:gdLst/>
            <a:ahLst/>
            <a:cxnLst/>
            <a:rect l="l" t="t" r="r" b="b"/>
            <a:pathLst>
              <a:path w="5600700" h="1657350">
                <a:moveTo>
                  <a:pt x="0" y="0"/>
                </a:moveTo>
                <a:lnTo>
                  <a:pt x="5600700" y="0"/>
                </a:lnTo>
                <a:lnTo>
                  <a:pt x="5600700" y="1657350"/>
                </a:lnTo>
                <a:lnTo>
                  <a:pt x="0" y="16573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210300" y="426720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0" y="165735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443663" y="44958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395" y="16073"/>
                </a:moveTo>
                <a:cubicBezTo>
                  <a:pt x="8941" y="16073"/>
                  <a:pt x="5358" y="19656"/>
                  <a:pt x="5358" y="24110"/>
                </a:cubicBezTo>
                <a:lnTo>
                  <a:pt x="5358" y="40184"/>
                </a:lnTo>
                <a:cubicBezTo>
                  <a:pt x="5358" y="44637"/>
                  <a:pt x="8941" y="48220"/>
                  <a:pt x="13395" y="48220"/>
                </a:cubicBezTo>
                <a:lnTo>
                  <a:pt x="29468" y="48220"/>
                </a:lnTo>
                <a:cubicBezTo>
                  <a:pt x="33922" y="48220"/>
                  <a:pt x="37505" y="44637"/>
                  <a:pt x="37505" y="40184"/>
                </a:cubicBezTo>
                <a:lnTo>
                  <a:pt x="37505" y="24110"/>
                </a:lnTo>
                <a:cubicBezTo>
                  <a:pt x="37505" y="19656"/>
                  <a:pt x="33922" y="16073"/>
                  <a:pt x="29468" y="16073"/>
                </a:cubicBezTo>
                <a:lnTo>
                  <a:pt x="13395" y="16073"/>
                </a:lnTo>
                <a:close/>
                <a:moveTo>
                  <a:pt x="64294" y="21431"/>
                </a:moveTo>
                <a:cubicBezTo>
                  <a:pt x="58367" y="21431"/>
                  <a:pt x="53578" y="26220"/>
                  <a:pt x="53578" y="32147"/>
                </a:cubicBezTo>
                <a:cubicBezTo>
                  <a:pt x="53578" y="38074"/>
                  <a:pt x="58367" y="42863"/>
                  <a:pt x="64294" y="42863"/>
                </a:cubicBezTo>
                <a:lnTo>
                  <a:pt x="160734" y="42863"/>
                </a:lnTo>
                <a:cubicBezTo>
                  <a:pt x="166661" y="42863"/>
                  <a:pt x="171450" y="38074"/>
                  <a:pt x="171450" y="32147"/>
                </a:cubicBezTo>
                <a:cubicBezTo>
                  <a:pt x="171450" y="26220"/>
                  <a:pt x="166661" y="21431"/>
                  <a:pt x="160734" y="21431"/>
                </a:cubicBezTo>
                <a:lnTo>
                  <a:pt x="64294" y="21431"/>
                </a:lnTo>
                <a:close/>
                <a:moveTo>
                  <a:pt x="64294" y="75009"/>
                </a:moveTo>
                <a:cubicBezTo>
                  <a:pt x="58367" y="75009"/>
                  <a:pt x="53578" y="79798"/>
                  <a:pt x="53578" y="85725"/>
                </a:cubicBezTo>
                <a:cubicBezTo>
                  <a:pt x="53578" y="91652"/>
                  <a:pt x="58367" y="96441"/>
                  <a:pt x="64294" y="96441"/>
                </a:cubicBezTo>
                <a:lnTo>
                  <a:pt x="160734" y="96441"/>
                </a:lnTo>
                <a:cubicBezTo>
                  <a:pt x="166661" y="96441"/>
                  <a:pt x="171450" y="91652"/>
                  <a:pt x="171450" y="85725"/>
                </a:cubicBezTo>
                <a:cubicBezTo>
                  <a:pt x="171450" y="79798"/>
                  <a:pt x="166661" y="75009"/>
                  <a:pt x="160734" y="75009"/>
                </a:cubicBezTo>
                <a:lnTo>
                  <a:pt x="64294" y="75009"/>
                </a:lnTo>
                <a:close/>
                <a:moveTo>
                  <a:pt x="64294" y="128588"/>
                </a:moveTo>
                <a:cubicBezTo>
                  <a:pt x="58367" y="128588"/>
                  <a:pt x="53578" y="133376"/>
                  <a:pt x="53578" y="139303"/>
                </a:cubicBezTo>
                <a:cubicBezTo>
                  <a:pt x="53578" y="145230"/>
                  <a:pt x="58367" y="150019"/>
                  <a:pt x="64294" y="150019"/>
                </a:cubicBezTo>
                <a:lnTo>
                  <a:pt x="160734" y="150019"/>
                </a:lnTo>
                <a:cubicBezTo>
                  <a:pt x="166661" y="150019"/>
                  <a:pt x="171450" y="145230"/>
                  <a:pt x="171450" y="139303"/>
                </a:cubicBezTo>
                <a:cubicBezTo>
                  <a:pt x="171450" y="133376"/>
                  <a:pt x="166661" y="128588"/>
                  <a:pt x="160734" y="128588"/>
                </a:cubicBezTo>
                <a:lnTo>
                  <a:pt x="64294" y="128588"/>
                </a:lnTo>
                <a:close/>
                <a:moveTo>
                  <a:pt x="5358" y="77688"/>
                </a:moveTo>
                <a:lnTo>
                  <a:pt x="5358" y="93762"/>
                </a:lnTo>
                <a:cubicBezTo>
                  <a:pt x="5358" y="98215"/>
                  <a:pt x="8941" y="101798"/>
                  <a:pt x="13395" y="101798"/>
                </a:cubicBezTo>
                <a:lnTo>
                  <a:pt x="29468" y="101798"/>
                </a:lnTo>
                <a:cubicBezTo>
                  <a:pt x="33922" y="101798"/>
                  <a:pt x="37505" y="98215"/>
                  <a:pt x="37505" y="93762"/>
                </a:cubicBezTo>
                <a:lnTo>
                  <a:pt x="37505" y="77688"/>
                </a:lnTo>
                <a:cubicBezTo>
                  <a:pt x="37505" y="73235"/>
                  <a:pt x="33922" y="69652"/>
                  <a:pt x="29468" y="69652"/>
                </a:cubicBezTo>
                <a:lnTo>
                  <a:pt x="13395" y="69652"/>
                </a:lnTo>
                <a:cubicBezTo>
                  <a:pt x="8941" y="69652"/>
                  <a:pt x="5358" y="73235"/>
                  <a:pt x="5358" y="77688"/>
                </a:cubicBezTo>
                <a:close/>
                <a:moveTo>
                  <a:pt x="13395" y="123230"/>
                </a:moveTo>
                <a:cubicBezTo>
                  <a:pt x="8941" y="123230"/>
                  <a:pt x="5358" y="126813"/>
                  <a:pt x="5358" y="131266"/>
                </a:cubicBezTo>
                <a:lnTo>
                  <a:pt x="5358" y="147340"/>
                </a:lnTo>
                <a:cubicBezTo>
                  <a:pt x="5358" y="151794"/>
                  <a:pt x="8941" y="155377"/>
                  <a:pt x="13395" y="155377"/>
                </a:cubicBezTo>
                <a:lnTo>
                  <a:pt x="29468" y="155377"/>
                </a:lnTo>
                <a:cubicBezTo>
                  <a:pt x="33922" y="155377"/>
                  <a:pt x="37505" y="151794"/>
                  <a:pt x="37505" y="147340"/>
                </a:cubicBezTo>
                <a:lnTo>
                  <a:pt x="37505" y="131266"/>
                </a:lnTo>
                <a:cubicBezTo>
                  <a:pt x="37505" y="126813"/>
                  <a:pt x="33922" y="123230"/>
                  <a:pt x="29468" y="123230"/>
                </a:cubicBezTo>
                <a:lnTo>
                  <a:pt x="13395" y="12323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696075" y="4457700"/>
            <a:ext cx="5010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โรคที่เฝ้าระวัง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47234" y="48672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662738" y="4838700"/>
            <a:ext cx="742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ไข้เลือดออก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085659" y="48672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9301163" y="4838700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ไข้หวัดใหญ่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47234" y="51339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662738" y="5105400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อหิวาตกโรค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085659" y="51339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9301163" y="5105400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อาหารเป็นพิษ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47234" y="54006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6662738" y="5372100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ไข้ฉี่หนู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085659" y="54006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9301163" y="5372100"/>
            <a:ext cx="1162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โรคอื่นๆ ตาม พ.ร.บ.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210300" y="6080522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0" y="0"/>
                </a:moveTo>
                <a:lnTo>
                  <a:pt x="5600700" y="0"/>
                </a:lnTo>
                <a:lnTo>
                  <a:pt x="56007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6210300" y="6080522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Shape 63"/>
          <p:cNvSpPr/>
          <p:nvPr/>
        </p:nvSpPr>
        <p:spPr>
          <a:xfrm>
            <a:off x="6354366" y="624054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9258" y="25003"/>
                </a:moveTo>
                <a:cubicBezTo>
                  <a:pt x="104935" y="25003"/>
                  <a:pt x="100742" y="26175"/>
                  <a:pt x="97069" y="28311"/>
                </a:cubicBezTo>
                <a:cubicBezTo>
                  <a:pt x="92954" y="24144"/>
                  <a:pt x="88162" y="20654"/>
                  <a:pt x="82875" y="18023"/>
                </a:cubicBezTo>
                <a:cubicBezTo>
                  <a:pt x="90220" y="11772"/>
                  <a:pt x="99570" y="8334"/>
                  <a:pt x="109258" y="8334"/>
                </a:cubicBezTo>
                <a:cubicBezTo>
                  <a:pt x="131761" y="8334"/>
                  <a:pt x="150019" y="26566"/>
                  <a:pt x="150019" y="49095"/>
                </a:cubicBezTo>
                <a:cubicBezTo>
                  <a:pt x="150019" y="59903"/>
                  <a:pt x="145721" y="70269"/>
                  <a:pt x="138090" y="77900"/>
                </a:cubicBezTo>
                <a:lnTo>
                  <a:pt x="119572" y="96418"/>
                </a:lnTo>
                <a:cubicBezTo>
                  <a:pt x="111941" y="104049"/>
                  <a:pt x="101575" y="108347"/>
                  <a:pt x="90767" y="108347"/>
                </a:cubicBezTo>
                <a:cubicBezTo>
                  <a:pt x="68264" y="108347"/>
                  <a:pt x="50006" y="90115"/>
                  <a:pt x="50006" y="67587"/>
                </a:cubicBezTo>
                <a:cubicBezTo>
                  <a:pt x="50006" y="67196"/>
                  <a:pt x="50006" y="66805"/>
                  <a:pt x="50032" y="66415"/>
                </a:cubicBezTo>
                <a:cubicBezTo>
                  <a:pt x="50163" y="61805"/>
                  <a:pt x="53991" y="58184"/>
                  <a:pt x="58601" y="58315"/>
                </a:cubicBezTo>
                <a:cubicBezTo>
                  <a:pt x="63211" y="58445"/>
                  <a:pt x="66831" y="62273"/>
                  <a:pt x="66701" y="66883"/>
                </a:cubicBezTo>
                <a:cubicBezTo>
                  <a:pt x="66701" y="67118"/>
                  <a:pt x="66701" y="67352"/>
                  <a:pt x="66701" y="67561"/>
                </a:cubicBezTo>
                <a:cubicBezTo>
                  <a:pt x="66701" y="80869"/>
                  <a:pt x="77484" y="91652"/>
                  <a:pt x="90793" y="91652"/>
                </a:cubicBezTo>
                <a:cubicBezTo>
                  <a:pt x="97174" y="91652"/>
                  <a:pt x="103294" y="89126"/>
                  <a:pt x="107826" y="84594"/>
                </a:cubicBezTo>
                <a:lnTo>
                  <a:pt x="126344" y="66076"/>
                </a:lnTo>
                <a:cubicBezTo>
                  <a:pt x="130850" y="61570"/>
                  <a:pt x="133402" y="55424"/>
                  <a:pt x="133402" y="49043"/>
                </a:cubicBezTo>
                <a:cubicBezTo>
                  <a:pt x="133402" y="35734"/>
                  <a:pt x="122619" y="24951"/>
                  <a:pt x="109311" y="24951"/>
                </a:cubicBezTo>
                <a:close/>
                <a:moveTo>
                  <a:pt x="71676" y="45136"/>
                </a:moveTo>
                <a:cubicBezTo>
                  <a:pt x="71181" y="44927"/>
                  <a:pt x="70686" y="44641"/>
                  <a:pt x="70243" y="44328"/>
                </a:cubicBezTo>
                <a:cubicBezTo>
                  <a:pt x="66961" y="42636"/>
                  <a:pt x="63211" y="41672"/>
                  <a:pt x="59278" y="41672"/>
                </a:cubicBezTo>
                <a:cubicBezTo>
                  <a:pt x="52897" y="41672"/>
                  <a:pt x="46777" y="44198"/>
                  <a:pt x="42245" y="48730"/>
                </a:cubicBezTo>
                <a:lnTo>
                  <a:pt x="23727" y="67248"/>
                </a:lnTo>
                <a:cubicBezTo>
                  <a:pt x="19221" y="71754"/>
                  <a:pt x="16669" y="77900"/>
                  <a:pt x="16669" y="84281"/>
                </a:cubicBezTo>
                <a:cubicBezTo>
                  <a:pt x="16669" y="97590"/>
                  <a:pt x="27451" y="108373"/>
                  <a:pt x="40760" y="108373"/>
                </a:cubicBezTo>
                <a:cubicBezTo>
                  <a:pt x="45058" y="108373"/>
                  <a:pt x="49251" y="107227"/>
                  <a:pt x="52923" y="105091"/>
                </a:cubicBezTo>
                <a:cubicBezTo>
                  <a:pt x="57038" y="109258"/>
                  <a:pt x="61831" y="112748"/>
                  <a:pt x="67144" y="115379"/>
                </a:cubicBezTo>
                <a:cubicBezTo>
                  <a:pt x="59799" y="121604"/>
                  <a:pt x="50475" y="125068"/>
                  <a:pt x="40760" y="125068"/>
                </a:cubicBezTo>
                <a:cubicBezTo>
                  <a:pt x="18257" y="125068"/>
                  <a:pt x="0" y="106836"/>
                  <a:pt x="0" y="84307"/>
                </a:cubicBezTo>
                <a:cubicBezTo>
                  <a:pt x="0" y="73499"/>
                  <a:pt x="4297" y="63133"/>
                  <a:pt x="11929" y="55502"/>
                </a:cubicBezTo>
                <a:lnTo>
                  <a:pt x="30447" y="36984"/>
                </a:lnTo>
                <a:cubicBezTo>
                  <a:pt x="38078" y="29353"/>
                  <a:pt x="48444" y="25055"/>
                  <a:pt x="59252" y="25055"/>
                </a:cubicBezTo>
                <a:cubicBezTo>
                  <a:pt x="81807" y="25055"/>
                  <a:pt x="100013" y="43443"/>
                  <a:pt x="100013" y="65920"/>
                </a:cubicBezTo>
                <a:cubicBezTo>
                  <a:pt x="100013" y="66258"/>
                  <a:pt x="100013" y="66597"/>
                  <a:pt x="100013" y="66935"/>
                </a:cubicBezTo>
                <a:cubicBezTo>
                  <a:pt x="99908" y="71545"/>
                  <a:pt x="96080" y="75166"/>
                  <a:pt x="91470" y="75061"/>
                </a:cubicBezTo>
                <a:cubicBezTo>
                  <a:pt x="86860" y="74957"/>
                  <a:pt x="83240" y="71129"/>
                  <a:pt x="83344" y="66519"/>
                </a:cubicBezTo>
                <a:cubicBezTo>
                  <a:pt x="83344" y="66310"/>
                  <a:pt x="83344" y="66128"/>
                  <a:pt x="83344" y="65920"/>
                </a:cubicBezTo>
                <a:cubicBezTo>
                  <a:pt x="83344" y="57143"/>
                  <a:pt x="78656" y="49433"/>
                  <a:pt x="71676" y="451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6572250" y="6194822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https://ddc.moph.go.th/dsc/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0977" y="360977"/>
            <a:ext cx="360977" cy="360977"/>
          </a:xfrm>
          <a:custGeom>
            <a:avLst/>
            <a:gdLst/>
            <a:ahLst/>
            <a:cxnLst/>
            <a:rect l="l" t="t" r="r" b="b"/>
            <a:pathLst>
              <a:path w="360977" h="360977">
                <a:moveTo>
                  <a:pt x="0" y="0"/>
                </a:moveTo>
                <a:lnTo>
                  <a:pt x="360977" y="0"/>
                </a:lnTo>
                <a:lnTo>
                  <a:pt x="360977" y="360977"/>
                </a:lnTo>
                <a:lnTo>
                  <a:pt x="0" y="360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18508" y="415124"/>
            <a:ext cx="324879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30247" y="360977"/>
            <a:ext cx="36098" cy="360977"/>
          </a:xfrm>
          <a:custGeom>
            <a:avLst/>
            <a:gdLst/>
            <a:ahLst/>
            <a:cxnLst/>
            <a:rect l="l" t="t" r="r" b="b"/>
            <a:pathLst>
              <a:path w="36098" h="360977">
                <a:moveTo>
                  <a:pt x="0" y="0"/>
                </a:moveTo>
                <a:lnTo>
                  <a:pt x="36098" y="0"/>
                </a:lnTo>
                <a:lnTo>
                  <a:pt x="36098" y="360977"/>
                </a:lnTo>
                <a:lnTo>
                  <a:pt x="0" y="360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60977" y="830247"/>
            <a:ext cx="11686632" cy="433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1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ใช้ข้อมูล DDC อย่างไร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0977" y="1150976"/>
            <a:ext cx="11551266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การใช้ข้อมูลเฝ้าระวังเพื่อการตัดสินใจเชิงนโยบาย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9026" y="1548051"/>
            <a:ext cx="3681966" cy="2454644"/>
          </a:xfrm>
          <a:custGeom>
            <a:avLst/>
            <a:gdLst/>
            <a:ahLst/>
            <a:cxnLst/>
            <a:rect l="l" t="t" r="r" b="b"/>
            <a:pathLst>
              <a:path w="3681966" h="2454644">
                <a:moveTo>
                  <a:pt x="0" y="0"/>
                </a:moveTo>
                <a:lnTo>
                  <a:pt x="3681966" y="0"/>
                </a:lnTo>
                <a:lnTo>
                  <a:pt x="3681966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79026" y="1548051"/>
            <a:ext cx="36098" cy="2454644"/>
          </a:xfrm>
          <a:custGeom>
            <a:avLst/>
            <a:gdLst/>
            <a:ahLst/>
            <a:cxnLst/>
            <a:rect l="l" t="t" r="r" b="b"/>
            <a:pathLst>
              <a:path w="36098" h="2454644">
                <a:moveTo>
                  <a:pt x="0" y="0"/>
                </a:moveTo>
                <a:lnTo>
                  <a:pt x="36098" y="0"/>
                </a:lnTo>
                <a:lnTo>
                  <a:pt x="36098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7563" y="1728539"/>
            <a:ext cx="505368" cy="505368"/>
          </a:xfrm>
          <a:custGeom>
            <a:avLst/>
            <a:gdLst/>
            <a:ahLst/>
            <a:cxnLst/>
            <a:rect l="l" t="t" r="r" b="b"/>
            <a:pathLst>
              <a:path w="505368" h="505368">
                <a:moveTo>
                  <a:pt x="0" y="0"/>
                </a:moveTo>
                <a:lnTo>
                  <a:pt x="505368" y="0"/>
                </a:lnTo>
                <a:lnTo>
                  <a:pt x="505368" y="505368"/>
                </a:lnTo>
                <a:lnTo>
                  <a:pt x="0" y="50536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35491" y="1872930"/>
            <a:ext cx="189513" cy="216586"/>
          </a:xfrm>
          <a:custGeom>
            <a:avLst/>
            <a:gdLst/>
            <a:ahLst/>
            <a:cxnLst/>
            <a:rect l="l" t="t" r="r" b="b"/>
            <a:pathLst>
              <a:path w="189513" h="216586">
                <a:moveTo>
                  <a:pt x="94756" y="0"/>
                </a:moveTo>
                <a:cubicBezTo>
                  <a:pt x="87269" y="0"/>
                  <a:pt x="81220" y="6049"/>
                  <a:pt x="81220" y="13537"/>
                </a:cubicBezTo>
                <a:lnTo>
                  <a:pt x="81220" y="14890"/>
                </a:lnTo>
                <a:cubicBezTo>
                  <a:pt x="50339" y="21151"/>
                  <a:pt x="27073" y="48478"/>
                  <a:pt x="27073" y="81220"/>
                </a:cubicBezTo>
                <a:lnTo>
                  <a:pt x="27073" y="90399"/>
                </a:lnTo>
                <a:cubicBezTo>
                  <a:pt x="27073" y="110747"/>
                  <a:pt x="20136" y="130502"/>
                  <a:pt x="7445" y="146407"/>
                </a:cubicBezTo>
                <a:lnTo>
                  <a:pt x="3300" y="151568"/>
                </a:lnTo>
                <a:cubicBezTo>
                  <a:pt x="1142" y="154233"/>
                  <a:pt x="0" y="157533"/>
                  <a:pt x="0" y="160959"/>
                </a:cubicBezTo>
                <a:cubicBezTo>
                  <a:pt x="0" y="169250"/>
                  <a:pt x="6726" y="175976"/>
                  <a:pt x="15017" y="175976"/>
                </a:cubicBezTo>
                <a:lnTo>
                  <a:pt x="174453" y="175976"/>
                </a:lnTo>
                <a:cubicBezTo>
                  <a:pt x="182745" y="175976"/>
                  <a:pt x="189471" y="169250"/>
                  <a:pt x="189471" y="160959"/>
                </a:cubicBezTo>
                <a:cubicBezTo>
                  <a:pt x="189471" y="157533"/>
                  <a:pt x="188328" y="154233"/>
                  <a:pt x="186171" y="151568"/>
                </a:cubicBezTo>
                <a:lnTo>
                  <a:pt x="182025" y="146407"/>
                </a:lnTo>
                <a:cubicBezTo>
                  <a:pt x="169377" y="130502"/>
                  <a:pt x="162440" y="110747"/>
                  <a:pt x="162440" y="90399"/>
                </a:cubicBezTo>
                <a:lnTo>
                  <a:pt x="162440" y="81220"/>
                </a:lnTo>
                <a:cubicBezTo>
                  <a:pt x="162440" y="48478"/>
                  <a:pt x="139174" y="21151"/>
                  <a:pt x="108293" y="14890"/>
                </a:cubicBezTo>
                <a:lnTo>
                  <a:pt x="108293" y="13537"/>
                </a:lnTo>
                <a:cubicBezTo>
                  <a:pt x="108293" y="6049"/>
                  <a:pt x="102244" y="0"/>
                  <a:pt x="94756" y="0"/>
                </a:cubicBezTo>
                <a:close/>
                <a:moveTo>
                  <a:pt x="68529" y="196281"/>
                </a:moveTo>
                <a:cubicBezTo>
                  <a:pt x="71533" y="207957"/>
                  <a:pt x="82150" y="216586"/>
                  <a:pt x="94756" y="216586"/>
                </a:cubicBezTo>
                <a:cubicBezTo>
                  <a:pt x="107362" y="216586"/>
                  <a:pt x="117980" y="207957"/>
                  <a:pt x="120984" y="196281"/>
                </a:cubicBezTo>
                <a:lnTo>
                  <a:pt x="68529" y="19628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91224" y="1854881"/>
            <a:ext cx="1236346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Early Warning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7563" y="2378298"/>
            <a:ext cx="3375135" cy="703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7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ตรวจจับการระบาดของโรคในระยะเริ่มต้น ผ่านการติดตามตัวชี้วัดที่สำคัญและการวิเคราะห์แนวโน้มข้อมูลแบบ real-time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1173" y="3230204"/>
            <a:ext cx="3301135" cy="584783"/>
          </a:xfrm>
          <a:custGeom>
            <a:avLst/>
            <a:gdLst/>
            <a:ahLst/>
            <a:cxnLst/>
            <a:rect l="l" t="t" r="r" b="b"/>
            <a:pathLst>
              <a:path w="3301135" h="584783">
                <a:moveTo>
                  <a:pt x="0" y="0"/>
                </a:moveTo>
                <a:lnTo>
                  <a:pt x="3301135" y="0"/>
                </a:lnTo>
                <a:lnTo>
                  <a:pt x="3301135" y="584783"/>
                </a:lnTo>
                <a:lnTo>
                  <a:pt x="0" y="58478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26918" y="3385425"/>
            <a:ext cx="94756" cy="126342"/>
          </a:xfrm>
          <a:custGeom>
            <a:avLst/>
            <a:gdLst/>
            <a:ahLst/>
            <a:cxnLst/>
            <a:rect l="l" t="t" r="r" b="b"/>
            <a:pathLst>
              <a:path w="94756" h="126342">
                <a:moveTo>
                  <a:pt x="72276" y="94756"/>
                </a:moveTo>
                <a:cubicBezTo>
                  <a:pt x="74078" y="89254"/>
                  <a:pt x="77681" y="84269"/>
                  <a:pt x="81752" y="79975"/>
                </a:cubicBezTo>
                <a:cubicBezTo>
                  <a:pt x="89821" y="71487"/>
                  <a:pt x="94756" y="60012"/>
                  <a:pt x="94756" y="47378"/>
                </a:cubicBezTo>
                <a:cubicBezTo>
                  <a:pt x="94756" y="21222"/>
                  <a:pt x="73535" y="0"/>
                  <a:pt x="47378" y="0"/>
                </a:cubicBezTo>
                <a:cubicBezTo>
                  <a:pt x="21222" y="0"/>
                  <a:pt x="0" y="21222"/>
                  <a:pt x="0" y="47378"/>
                </a:cubicBezTo>
                <a:cubicBezTo>
                  <a:pt x="0" y="60012"/>
                  <a:pt x="4935" y="71487"/>
                  <a:pt x="13004" y="79975"/>
                </a:cubicBezTo>
                <a:cubicBezTo>
                  <a:pt x="17076" y="84269"/>
                  <a:pt x="20703" y="89254"/>
                  <a:pt x="22480" y="94756"/>
                </a:cubicBezTo>
                <a:lnTo>
                  <a:pt x="72252" y="94756"/>
                </a:lnTo>
                <a:close/>
                <a:moveTo>
                  <a:pt x="71067" y="106601"/>
                </a:moveTo>
                <a:lnTo>
                  <a:pt x="23689" y="106601"/>
                </a:lnTo>
                <a:lnTo>
                  <a:pt x="23689" y="110549"/>
                </a:lnTo>
                <a:cubicBezTo>
                  <a:pt x="23689" y="121456"/>
                  <a:pt x="32523" y="130290"/>
                  <a:pt x="43430" y="130290"/>
                </a:cubicBezTo>
                <a:lnTo>
                  <a:pt x="51326" y="130290"/>
                </a:lnTo>
                <a:cubicBezTo>
                  <a:pt x="62233" y="130290"/>
                  <a:pt x="71067" y="121456"/>
                  <a:pt x="71067" y="110549"/>
                </a:cubicBezTo>
                <a:lnTo>
                  <a:pt x="71067" y="106601"/>
                </a:lnTo>
                <a:close/>
                <a:moveTo>
                  <a:pt x="45404" y="27637"/>
                </a:moveTo>
                <a:cubicBezTo>
                  <a:pt x="35583" y="27637"/>
                  <a:pt x="27637" y="35583"/>
                  <a:pt x="27637" y="45404"/>
                </a:cubicBezTo>
                <a:cubicBezTo>
                  <a:pt x="27637" y="48686"/>
                  <a:pt x="24997" y="51326"/>
                  <a:pt x="21715" y="51326"/>
                </a:cubicBezTo>
                <a:cubicBezTo>
                  <a:pt x="18433" y="51326"/>
                  <a:pt x="15793" y="48686"/>
                  <a:pt x="15793" y="45404"/>
                </a:cubicBezTo>
                <a:cubicBezTo>
                  <a:pt x="15793" y="29044"/>
                  <a:pt x="29044" y="15793"/>
                  <a:pt x="45404" y="15793"/>
                </a:cubicBezTo>
                <a:cubicBezTo>
                  <a:pt x="48686" y="15793"/>
                  <a:pt x="51326" y="18433"/>
                  <a:pt x="51326" y="21715"/>
                </a:cubicBezTo>
                <a:cubicBezTo>
                  <a:pt x="51326" y="24997"/>
                  <a:pt x="48686" y="27637"/>
                  <a:pt x="45404" y="2763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06817" y="3342109"/>
            <a:ext cx="2926760" cy="360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99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การตรวจพบการระบาดไข้เลือดออกก่อนเกิดวิกฤต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62801" y="1548051"/>
            <a:ext cx="3681966" cy="2454644"/>
          </a:xfrm>
          <a:custGeom>
            <a:avLst/>
            <a:gdLst/>
            <a:ahLst/>
            <a:cxnLst/>
            <a:rect l="l" t="t" r="r" b="b"/>
            <a:pathLst>
              <a:path w="3681966" h="2454644">
                <a:moveTo>
                  <a:pt x="0" y="0"/>
                </a:moveTo>
                <a:lnTo>
                  <a:pt x="3681966" y="0"/>
                </a:lnTo>
                <a:lnTo>
                  <a:pt x="3681966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262801" y="1548051"/>
            <a:ext cx="36098" cy="2454644"/>
          </a:xfrm>
          <a:custGeom>
            <a:avLst/>
            <a:gdLst/>
            <a:ahLst/>
            <a:cxnLst/>
            <a:rect l="l" t="t" r="r" b="b"/>
            <a:pathLst>
              <a:path w="36098" h="2454644">
                <a:moveTo>
                  <a:pt x="0" y="0"/>
                </a:moveTo>
                <a:lnTo>
                  <a:pt x="36098" y="0"/>
                </a:lnTo>
                <a:lnTo>
                  <a:pt x="36098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461338" y="1728539"/>
            <a:ext cx="505368" cy="505368"/>
          </a:xfrm>
          <a:custGeom>
            <a:avLst/>
            <a:gdLst/>
            <a:ahLst/>
            <a:cxnLst/>
            <a:rect l="l" t="t" r="r" b="b"/>
            <a:pathLst>
              <a:path w="505368" h="505368">
                <a:moveTo>
                  <a:pt x="0" y="0"/>
                </a:moveTo>
                <a:lnTo>
                  <a:pt x="505368" y="0"/>
                </a:lnTo>
                <a:lnTo>
                  <a:pt x="505368" y="505368"/>
                </a:lnTo>
                <a:lnTo>
                  <a:pt x="0" y="50536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592192" y="1872930"/>
            <a:ext cx="243660" cy="216586"/>
          </a:xfrm>
          <a:custGeom>
            <a:avLst/>
            <a:gdLst/>
            <a:ahLst/>
            <a:cxnLst/>
            <a:rect l="l" t="t" r="r" b="b"/>
            <a:pathLst>
              <a:path w="243660" h="216586">
                <a:moveTo>
                  <a:pt x="27073" y="13537"/>
                </a:moveTo>
                <a:cubicBezTo>
                  <a:pt x="12141" y="13537"/>
                  <a:pt x="0" y="25677"/>
                  <a:pt x="0" y="40610"/>
                </a:cubicBezTo>
                <a:lnTo>
                  <a:pt x="0" y="162440"/>
                </a:lnTo>
                <a:cubicBezTo>
                  <a:pt x="0" y="177372"/>
                  <a:pt x="12141" y="189513"/>
                  <a:pt x="27073" y="189513"/>
                </a:cubicBezTo>
                <a:lnTo>
                  <a:pt x="28469" y="189513"/>
                </a:lnTo>
                <a:cubicBezTo>
                  <a:pt x="32869" y="205122"/>
                  <a:pt x="47251" y="216586"/>
                  <a:pt x="64299" y="216586"/>
                </a:cubicBezTo>
                <a:cubicBezTo>
                  <a:pt x="81347" y="216586"/>
                  <a:pt x="95687" y="205122"/>
                  <a:pt x="100129" y="189513"/>
                </a:cubicBezTo>
                <a:lnTo>
                  <a:pt x="143531" y="189513"/>
                </a:lnTo>
                <a:cubicBezTo>
                  <a:pt x="147930" y="205122"/>
                  <a:pt x="162313" y="216586"/>
                  <a:pt x="179360" y="216586"/>
                </a:cubicBezTo>
                <a:cubicBezTo>
                  <a:pt x="196408" y="216586"/>
                  <a:pt x="210749" y="205122"/>
                  <a:pt x="215190" y="189513"/>
                </a:cubicBezTo>
                <a:lnTo>
                  <a:pt x="216586" y="189513"/>
                </a:lnTo>
                <a:cubicBezTo>
                  <a:pt x="231519" y="189513"/>
                  <a:pt x="243660" y="177372"/>
                  <a:pt x="243660" y="162440"/>
                </a:cubicBezTo>
                <a:lnTo>
                  <a:pt x="243660" y="100383"/>
                </a:lnTo>
                <a:cubicBezTo>
                  <a:pt x="243660" y="93191"/>
                  <a:pt x="240825" y="86296"/>
                  <a:pt x="235749" y="81220"/>
                </a:cubicBezTo>
                <a:lnTo>
                  <a:pt x="216586" y="62057"/>
                </a:lnTo>
                <a:cubicBezTo>
                  <a:pt x="211510" y="56981"/>
                  <a:pt x="204615" y="54147"/>
                  <a:pt x="197423" y="54147"/>
                </a:cubicBezTo>
                <a:lnTo>
                  <a:pt x="175976" y="54147"/>
                </a:lnTo>
                <a:lnTo>
                  <a:pt x="175976" y="40610"/>
                </a:lnTo>
                <a:cubicBezTo>
                  <a:pt x="175976" y="25677"/>
                  <a:pt x="163836" y="13537"/>
                  <a:pt x="148903" y="13537"/>
                </a:cubicBezTo>
                <a:lnTo>
                  <a:pt x="27073" y="13537"/>
                </a:lnTo>
                <a:close/>
                <a:moveTo>
                  <a:pt x="216586" y="100383"/>
                </a:moveTo>
                <a:lnTo>
                  <a:pt x="216586" y="121830"/>
                </a:lnTo>
                <a:lnTo>
                  <a:pt x="175976" y="121830"/>
                </a:lnTo>
                <a:lnTo>
                  <a:pt x="175976" y="81220"/>
                </a:lnTo>
                <a:lnTo>
                  <a:pt x="197423" y="81220"/>
                </a:lnTo>
                <a:lnTo>
                  <a:pt x="216586" y="100383"/>
                </a:lnTo>
                <a:close/>
                <a:moveTo>
                  <a:pt x="64299" y="162440"/>
                </a:moveTo>
                <a:cubicBezTo>
                  <a:pt x="73638" y="162440"/>
                  <a:pt x="81220" y="170022"/>
                  <a:pt x="81220" y="179360"/>
                </a:cubicBezTo>
                <a:cubicBezTo>
                  <a:pt x="81220" y="188699"/>
                  <a:pt x="73638" y="196281"/>
                  <a:pt x="64299" y="196281"/>
                </a:cubicBezTo>
                <a:cubicBezTo>
                  <a:pt x="54960" y="196281"/>
                  <a:pt x="47378" y="188699"/>
                  <a:pt x="47378" y="179360"/>
                </a:cubicBezTo>
                <a:cubicBezTo>
                  <a:pt x="47378" y="170022"/>
                  <a:pt x="54960" y="162440"/>
                  <a:pt x="64299" y="162440"/>
                </a:cubicBezTo>
                <a:close/>
                <a:moveTo>
                  <a:pt x="162440" y="179360"/>
                </a:moveTo>
                <a:cubicBezTo>
                  <a:pt x="162440" y="170022"/>
                  <a:pt x="170022" y="162440"/>
                  <a:pt x="179360" y="162440"/>
                </a:cubicBezTo>
                <a:cubicBezTo>
                  <a:pt x="188699" y="162440"/>
                  <a:pt x="196281" y="170022"/>
                  <a:pt x="196281" y="179360"/>
                </a:cubicBezTo>
                <a:cubicBezTo>
                  <a:pt x="196281" y="188699"/>
                  <a:pt x="188699" y="196281"/>
                  <a:pt x="179360" y="196281"/>
                </a:cubicBezTo>
                <a:cubicBezTo>
                  <a:pt x="170022" y="196281"/>
                  <a:pt x="162440" y="188699"/>
                  <a:pt x="162440" y="179360"/>
                </a:cubicBezTo>
                <a:close/>
                <a:moveTo>
                  <a:pt x="74452" y="57531"/>
                </a:moveTo>
                <a:cubicBezTo>
                  <a:pt x="74452" y="53808"/>
                  <a:pt x="77497" y="50762"/>
                  <a:pt x="81220" y="50762"/>
                </a:cubicBezTo>
                <a:lnTo>
                  <a:pt x="94756" y="50762"/>
                </a:lnTo>
                <a:cubicBezTo>
                  <a:pt x="98479" y="50762"/>
                  <a:pt x="101525" y="53808"/>
                  <a:pt x="101525" y="57531"/>
                </a:cubicBezTo>
                <a:lnTo>
                  <a:pt x="101525" y="74452"/>
                </a:lnTo>
                <a:lnTo>
                  <a:pt x="118446" y="74452"/>
                </a:lnTo>
                <a:cubicBezTo>
                  <a:pt x="122168" y="74452"/>
                  <a:pt x="125214" y="77497"/>
                  <a:pt x="125214" y="81220"/>
                </a:cubicBezTo>
                <a:lnTo>
                  <a:pt x="125214" y="94756"/>
                </a:lnTo>
                <a:cubicBezTo>
                  <a:pt x="125214" y="98479"/>
                  <a:pt x="122168" y="101525"/>
                  <a:pt x="118446" y="101525"/>
                </a:cubicBezTo>
                <a:lnTo>
                  <a:pt x="101525" y="101525"/>
                </a:lnTo>
                <a:lnTo>
                  <a:pt x="101525" y="118446"/>
                </a:lnTo>
                <a:cubicBezTo>
                  <a:pt x="101525" y="122168"/>
                  <a:pt x="98479" y="125214"/>
                  <a:pt x="94756" y="125214"/>
                </a:cubicBezTo>
                <a:lnTo>
                  <a:pt x="81220" y="125214"/>
                </a:lnTo>
                <a:cubicBezTo>
                  <a:pt x="77497" y="125214"/>
                  <a:pt x="74452" y="122168"/>
                  <a:pt x="74452" y="118446"/>
                </a:cubicBezTo>
                <a:lnTo>
                  <a:pt x="74452" y="101525"/>
                </a:lnTo>
                <a:lnTo>
                  <a:pt x="57531" y="101525"/>
                </a:lnTo>
                <a:cubicBezTo>
                  <a:pt x="53808" y="101525"/>
                  <a:pt x="50762" y="98479"/>
                  <a:pt x="50762" y="94756"/>
                </a:cubicBezTo>
                <a:lnTo>
                  <a:pt x="50762" y="81220"/>
                </a:lnTo>
                <a:cubicBezTo>
                  <a:pt x="50762" y="77497"/>
                  <a:pt x="53808" y="74452"/>
                  <a:pt x="57531" y="74452"/>
                </a:cubicBezTo>
                <a:lnTo>
                  <a:pt x="74452" y="74452"/>
                </a:lnTo>
                <a:lnTo>
                  <a:pt x="74452" y="5753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074999" y="1854881"/>
            <a:ext cx="1624397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Outbreak Response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61338" y="2378298"/>
            <a:ext cx="3375135" cy="884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7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สนับสนุนการตอบสนองต่อการระบาดด้วยข้อมูลที่ถูกต้องและทันสมัย ช่วยในการวางแผนการสอบสวนโรคและมาตรการควบคุม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64948" y="3410692"/>
            <a:ext cx="3301135" cy="404294"/>
          </a:xfrm>
          <a:custGeom>
            <a:avLst/>
            <a:gdLst/>
            <a:ahLst/>
            <a:cxnLst/>
            <a:rect l="l" t="t" r="r" b="b"/>
            <a:pathLst>
              <a:path w="3301135" h="404294">
                <a:moveTo>
                  <a:pt x="0" y="0"/>
                </a:moveTo>
                <a:lnTo>
                  <a:pt x="3301135" y="0"/>
                </a:lnTo>
                <a:lnTo>
                  <a:pt x="3301135" y="404294"/>
                </a:lnTo>
                <a:lnTo>
                  <a:pt x="0" y="4042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4610692" y="3565913"/>
            <a:ext cx="94756" cy="126342"/>
          </a:xfrm>
          <a:custGeom>
            <a:avLst/>
            <a:gdLst/>
            <a:ahLst/>
            <a:cxnLst/>
            <a:rect l="l" t="t" r="r" b="b"/>
            <a:pathLst>
              <a:path w="94756" h="126342">
                <a:moveTo>
                  <a:pt x="72276" y="94756"/>
                </a:moveTo>
                <a:cubicBezTo>
                  <a:pt x="74078" y="89254"/>
                  <a:pt x="77681" y="84269"/>
                  <a:pt x="81752" y="79975"/>
                </a:cubicBezTo>
                <a:cubicBezTo>
                  <a:pt x="89821" y="71487"/>
                  <a:pt x="94756" y="60012"/>
                  <a:pt x="94756" y="47378"/>
                </a:cubicBezTo>
                <a:cubicBezTo>
                  <a:pt x="94756" y="21222"/>
                  <a:pt x="73535" y="0"/>
                  <a:pt x="47378" y="0"/>
                </a:cubicBezTo>
                <a:cubicBezTo>
                  <a:pt x="21222" y="0"/>
                  <a:pt x="0" y="21222"/>
                  <a:pt x="0" y="47378"/>
                </a:cubicBezTo>
                <a:cubicBezTo>
                  <a:pt x="0" y="60012"/>
                  <a:pt x="4935" y="71487"/>
                  <a:pt x="13004" y="79975"/>
                </a:cubicBezTo>
                <a:cubicBezTo>
                  <a:pt x="17076" y="84269"/>
                  <a:pt x="20703" y="89254"/>
                  <a:pt x="22480" y="94756"/>
                </a:cubicBezTo>
                <a:lnTo>
                  <a:pt x="72252" y="94756"/>
                </a:lnTo>
                <a:close/>
                <a:moveTo>
                  <a:pt x="71067" y="106601"/>
                </a:moveTo>
                <a:lnTo>
                  <a:pt x="23689" y="106601"/>
                </a:lnTo>
                <a:lnTo>
                  <a:pt x="23689" y="110549"/>
                </a:lnTo>
                <a:cubicBezTo>
                  <a:pt x="23689" y="121456"/>
                  <a:pt x="32523" y="130290"/>
                  <a:pt x="43430" y="130290"/>
                </a:cubicBezTo>
                <a:lnTo>
                  <a:pt x="51326" y="130290"/>
                </a:lnTo>
                <a:cubicBezTo>
                  <a:pt x="62233" y="130290"/>
                  <a:pt x="71067" y="121456"/>
                  <a:pt x="71067" y="110549"/>
                </a:cubicBezTo>
                <a:lnTo>
                  <a:pt x="71067" y="106601"/>
                </a:lnTo>
                <a:close/>
                <a:moveTo>
                  <a:pt x="45404" y="27637"/>
                </a:moveTo>
                <a:cubicBezTo>
                  <a:pt x="35583" y="27637"/>
                  <a:pt x="27637" y="35583"/>
                  <a:pt x="27637" y="45404"/>
                </a:cubicBezTo>
                <a:cubicBezTo>
                  <a:pt x="27637" y="48686"/>
                  <a:pt x="24997" y="51326"/>
                  <a:pt x="21715" y="51326"/>
                </a:cubicBezTo>
                <a:cubicBezTo>
                  <a:pt x="18433" y="51326"/>
                  <a:pt x="15793" y="48686"/>
                  <a:pt x="15793" y="45404"/>
                </a:cubicBezTo>
                <a:cubicBezTo>
                  <a:pt x="15793" y="29044"/>
                  <a:pt x="29044" y="15793"/>
                  <a:pt x="45404" y="15793"/>
                </a:cubicBezTo>
                <a:cubicBezTo>
                  <a:pt x="48686" y="15793"/>
                  <a:pt x="51326" y="18433"/>
                  <a:pt x="51326" y="21715"/>
                </a:cubicBezTo>
                <a:cubicBezTo>
                  <a:pt x="51326" y="24997"/>
                  <a:pt x="48686" y="27637"/>
                  <a:pt x="45404" y="2763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790591" y="3522598"/>
            <a:ext cx="2926760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99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การระบุแหล่งระบาดอาหารเป็นพิษ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46576" y="1548051"/>
            <a:ext cx="3681966" cy="2454644"/>
          </a:xfrm>
          <a:custGeom>
            <a:avLst/>
            <a:gdLst/>
            <a:ahLst/>
            <a:cxnLst/>
            <a:rect l="l" t="t" r="r" b="b"/>
            <a:pathLst>
              <a:path w="3681966" h="2454644">
                <a:moveTo>
                  <a:pt x="0" y="0"/>
                </a:moveTo>
                <a:lnTo>
                  <a:pt x="3681966" y="0"/>
                </a:lnTo>
                <a:lnTo>
                  <a:pt x="3681966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146576" y="1548051"/>
            <a:ext cx="36098" cy="2454644"/>
          </a:xfrm>
          <a:custGeom>
            <a:avLst/>
            <a:gdLst/>
            <a:ahLst/>
            <a:cxnLst/>
            <a:rect l="l" t="t" r="r" b="b"/>
            <a:pathLst>
              <a:path w="36098" h="2454644">
                <a:moveTo>
                  <a:pt x="0" y="0"/>
                </a:moveTo>
                <a:lnTo>
                  <a:pt x="36098" y="0"/>
                </a:lnTo>
                <a:lnTo>
                  <a:pt x="36098" y="2454644"/>
                </a:lnTo>
                <a:lnTo>
                  <a:pt x="0" y="245464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345113" y="1728539"/>
            <a:ext cx="505368" cy="505368"/>
          </a:xfrm>
          <a:custGeom>
            <a:avLst/>
            <a:gdLst/>
            <a:ahLst/>
            <a:cxnLst/>
            <a:rect l="l" t="t" r="r" b="b"/>
            <a:pathLst>
              <a:path w="505368" h="505368">
                <a:moveTo>
                  <a:pt x="0" y="0"/>
                </a:moveTo>
                <a:lnTo>
                  <a:pt x="505368" y="0"/>
                </a:lnTo>
                <a:lnTo>
                  <a:pt x="505368" y="505368"/>
                </a:lnTo>
                <a:lnTo>
                  <a:pt x="0" y="50536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489504" y="1872930"/>
            <a:ext cx="216586" cy="216586"/>
          </a:xfrm>
          <a:custGeom>
            <a:avLst/>
            <a:gdLst/>
            <a:ahLst/>
            <a:cxnLst/>
            <a:rect l="l" t="t" r="r" b="b"/>
            <a:pathLst>
              <a:path w="216586" h="216586">
                <a:moveTo>
                  <a:pt x="13537" y="13537"/>
                </a:moveTo>
                <a:cubicBezTo>
                  <a:pt x="21024" y="13537"/>
                  <a:pt x="27073" y="19586"/>
                  <a:pt x="27073" y="27073"/>
                </a:cubicBezTo>
                <a:lnTo>
                  <a:pt x="27073" y="169208"/>
                </a:lnTo>
                <a:cubicBezTo>
                  <a:pt x="27073" y="172931"/>
                  <a:pt x="30119" y="175976"/>
                  <a:pt x="33842" y="175976"/>
                </a:cubicBezTo>
                <a:lnTo>
                  <a:pt x="203050" y="175976"/>
                </a:lnTo>
                <a:cubicBezTo>
                  <a:pt x="210537" y="175976"/>
                  <a:pt x="216586" y="182025"/>
                  <a:pt x="216586" y="189513"/>
                </a:cubicBezTo>
                <a:cubicBezTo>
                  <a:pt x="216586" y="197000"/>
                  <a:pt x="210537" y="203050"/>
                  <a:pt x="203050" y="203050"/>
                </a:cubicBezTo>
                <a:lnTo>
                  <a:pt x="33842" y="203050"/>
                </a:lnTo>
                <a:cubicBezTo>
                  <a:pt x="15144" y="203050"/>
                  <a:pt x="0" y="187905"/>
                  <a:pt x="0" y="169208"/>
                </a:cubicBezTo>
                <a:lnTo>
                  <a:pt x="0" y="27073"/>
                </a:lnTo>
                <a:cubicBezTo>
                  <a:pt x="0" y="19586"/>
                  <a:pt x="6049" y="13537"/>
                  <a:pt x="13537" y="13537"/>
                </a:cubicBezTo>
                <a:close/>
                <a:moveTo>
                  <a:pt x="101525" y="40610"/>
                </a:moveTo>
                <a:cubicBezTo>
                  <a:pt x="104359" y="40610"/>
                  <a:pt x="107066" y="41794"/>
                  <a:pt x="109012" y="43909"/>
                </a:cubicBezTo>
                <a:lnTo>
                  <a:pt x="139089" y="76694"/>
                </a:lnTo>
                <a:lnTo>
                  <a:pt x="158632" y="57108"/>
                </a:lnTo>
                <a:cubicBezTo>
                  <a:pt x="162609" y="53131"/>
                  <a:pt x="169039" y="53131"/>
                  <a:pt x="172973" y="57108"/>
                </a:cubicBezTo>
                <a:lnTo>
                  <a:pt x="200046" y="84181"/>
                </a:lnTo>
                <a:cubicBezTo>
                  <a:pt x="201950" y="86085"/>
                  <a:pt x="203007" y="88665"/>
                  <a:pt x="203007" y="91372"/>
                </a:cubicBezTo>
                <a:lnTo>
                  <a:pt x="203007" y="138751"/>
                </a:lnTo>
                <a:cubicBezTo>
                  <a:pt x="203007" y="144377"/>
                  <a:pt x="198481" y="148903"/>
                  <a:pt x="192855" y="148903"/>
                </a:cubicBezTo>
                <a:lnTo>
                  <a:pt x="64257" y="148903"/>
                </a:lnTo>
                <a:cubicBezTo>
                  <a:pt x="58631" y="148903"/>
                  <a:pt x="54104" y="144377"/>
                  <a:pt x="54104" y="138751"/>
                </a:cubicBezTo>
                <a:lnTo>
                  <a:pt x="54104" y="91372"/>
                </a:lnTo>
                <a:cubicBezTo>
                  <a:pt x="54104" y="88834"/>
                  <a:pt x="55077" y="86381"/>
                  <a:pt x="56769" y="84519"/>
                </a:cubicBezTo>
                <a:lnTo>
                  <a:pt x="93995" y="43909"/>
                </a:lnTo>
                <a:cubicBezTo>
                  <a:pt x="95899" y="41794"/>
                  <a:pt x="98648" y="40610"/>
                  <a:pt x="101482" y="4061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958774" y="1854881"/>
            <a:ext cx="1281469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Trend Analysis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45113" y="2378298"/>
            <a:ext cx="3375135" cy="884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7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แนวโน้มระยะยาวของโรคติดต่อเพื่อวางแผนกลยุทธ์การป้องกันและควบคุมโรคในระดับประเทศและพื้นที่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48723" y="3410692"/>
            <a:ext cx="3301135" cy="404294"/>
          </a:xfrm>
          <a:custGeom>
            <a:avLst/>
            <a:gdLst/>
            <a:ahLst/>
            <a:cxnLst/>
            <a:rect l="l" t="t" r="r" b="b"/>
            <a:pathLst>
              <a:path w="3301135" h="404294">
                <a:moveTo>
                  <a:pt x="0" y="0"/>
                </a:moveTo>
                <a:lnTo>
                  <a:pt x="3301135" y="0"/>
                </a:lnTo>
                <a:lnTo>
                  <a:pt x="3301135" y="404294"/>
                </a:lnTo>
                <a:lnTo>
                  <a:pt x="0" y="4042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8494467" y="3565913"/>
            <a:ext cx="94756" cy="126342"/>
          </a:xfrm>
          <a:custGeom>
            <a:avLst/>
            <a:gdLst/>
            <a:ahLst/>
            <a:cxnLst/>
            <a:rect l="l" t="t" r="r" b="b"/>
            <a:pathLst>
              <a:path w="94756" h="126342">
                <a:moveTo>
                  <a:pt x="72276" y="94756"/>
                </a:moveTo>
                <a:cubicBezTo>
                  <a:pt x="74078" y="89254"/>
                  <a:pt x="77681" y="84269"/>
                  <a:pt x="81752" y="79975"/>
                </a:cubicBezTo>
                <a:cubicBezTo>
                  <a:pt x="89821" y="71487"/>
                  <a:pt x="94756" y="60012"/>
                  <a:pt x="94756" y="47378"/>
                </a:cubicBezTo>
                <a:cubicBezTo>
                  <a:pt x="94756" y="21222"/>
                  <a:pt x="73535" y="0"/>
                  <a:pt x="47378" y="0"/>
                </a:cubicBezTo>
                <a:cubicBezTo>
                  <a:pt x="21222" y="0"/>
                  <a:pt x="0" y="21222"/>
                  <a:pt x="0" y="47378"/>
                </a:cubicBezTo>
                <a:cubicBezTo>
                  <a:pt x="0" y="60012"/>
                  <a:pt x="4935" y="71487"/>
                  <a:pt x="13004" y="79975"/>
                </a:cubicBezTo>
                <a:cubicBezTo>
                  <a:pt x="17076" y="84269"/>
                  <a:pt x="20703" y="89254"/>
                  <a:pt x="22480" y="94756"/>
                </a:cubicBezTo>
                <a:lnTo>
                  <a:pt x="72252" y="94756"/>
                </a:lnTo>
                <a:close/>
                <a:moveTo>
                  <a:pt x="71067" y="106601"/>
                </a:moveTo>
                <a:lnTo>
                  <a:pt x="23689" y="106601"/>
                </a:lnTo>
                <a:lnTo>
                  <a:pt x="23689" y="110549"/>
                </a:lnTo>
                <a:cubicBezTo>
                  <a:pt x="23689" y="121456"/>
                  <a:pt x="32523" y="130290"/>
                  <a:pt x="43430" y="130290"/>
                </a:cubicBezTo>
                <a:lnTo>
                  <a:pt x="51326" y="130290"/>
                </a:lnTo>
                <a:cubicBezTo>
                  <a:pt x="62233" y="130290"/>
                  <a:pt x="71067" y="121456"/>
                  <a:pt x="71067" y="110549"/>
                </a:cubicBezTo>
                <a:lnTo>
                  <a:pt x="71067" y="106601"/>
                </a:lnTo>
                <a:close/>
                <a:moveTo>
                  <a:pt x="45404" y="27637"/>
                </a:moveTo>
                <a:cubicBezTo>
                  <a:pt x="35583" y="27637"/>
                  <a:pt x="27637" y="35583"/>
                  <a:pt x="27637" y="45404"/>
                </a:cubicBezTo>
                <a:cubicBezTo>
                  <a:pt x="27637" y="48686"/>
                  <a:pt x="24997" y="51326"/>
                  <a:pt x="21715" y="51326"/>
                </a:cubicBezTo>
                <a:cubicBezTo>
                  <a:pt x="18433" y="51326"/>
                  <a:pt x="15793" y="48686"/>
                  <a:pt x="15793" y="45404"/>
                </a:cubicBezTo>
                <a:cubicBezTo>
                  <a:pt x="15793" y="29044"/>
                  <a:pt x="29044" y="15793"/>
                  <a:pt x="45404" y="15793"/>
                </a:cubicBezTo>
                <a:cubicBezTo>
                  <a:pt x="48686" y="15793"/>
                  <a:pt x="51326" y="18433"/>
                  <a:pt x="51326" y="21715"/>
                </a:cubicBezTo>
                <a:cubicBezTo>
                  <a:pt x="51326" y="24997"/>
                  <a:pt x="48686" y="27637"/>
                  <a:pt x="45404" y="2763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674366" y="3522598"/>
            <a:ext cx="2926760" cy="1804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5" b="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99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การคาดการณ์ฤดูกาลระบาดไข้หวัดใหญ่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79026" y="4143477"/>
            <a:ext cx="11451997" cy="2526839"/>
          </a:xfrm>
          <a:custGeom>
            <a:avLst/>
            <a:gdLst/>
            <a:ahLst/>
            <a:cxnLst/>
            <a:rect l="l" t="t" r="r" b="b"/>
            <a:pathLst>
              <a:path w="11451997" h="2526839">
                <a:moveTo>
                  <a:pt x="0" y="0"/>
                </a:moveTo>
                <a:lnTo>
                  <a:pt x="11451997" y="0"/>
                </a:lnTo>
                <a:lnTo>
                  <a:pt x="11451997" y="2526839"/>
                </a:lnTo>
                <a:lnTo>
                  <a:pt x="0" y="2526839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379026" y="4143477"/>
            <a:ext cx="36098" cy="2526839"/>
          </a:xfrm>
          <a:custGeom>
            <a:avLst/>
            <a:gdLst/>
            <a:ahLst/>
            <a:cxnLst/>
            <a:rect l="l" t="t" r="r" b="b"/>
            <a:pathLst>
              <a:path w="36098" h="2526839">
                <a:moveTo>
                  <a:pt x="0" y="0"/>
                </a:moveTo>
                <a:lnTo>
                  <a:pt x="36098" y="0"/>
                </a:lnTo>
                <a:lnTo>
                  <a:pt x="36098" y="2526839"/>
                </a:lnTo>
                <a:lnTo>
                  <a:pt x="0" y="252683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0124" y="4360063"/>
            <a:ext cx="162440" cy="162440"/>
          </a:xfrm>
          <a:custGeom>
            <a:avLst/>
            <a:gdLst/>
            <a:ahLst/>
            <a:cxnLst/>
            <a:rect l="l" t="t" r="r" b="b"/>
            <a:pathLst>
              <a:path w="162440" h="162440">
                <a:moveTo>
                  <a:pt x="20305" y="20305"/>
                </a:moveTo>
                <a:cubicBezTo>
                  <a:pt x="20305" y="14689"/>
                  <a:pt x="15768" y="10152"/>
                  <a:pt x="10152" y="10152"/>
                </a:cubicBezTo>
                <a:cubicBezTo>
                  <a:pt x="4537" y="10152"/>
                  <a:pt x="0" y="14689"/>
                  <a:pt x="0" y="20305"/>
                </a:cubicBezTo>
                <a:lnTo>
                  <a:pt x="0" y="126906"/>
                </a:lnTo>
                <a:cubicBezTo>
                  <a:pt x="0" y="140929"/>
                  <a:pt x="11358" y="152287"/>
                  <a:pt x="25381" y="152287"/>
                </a:cubicBezTo>
                <a:lnTo>
                  <a:pt x="152287" y="152287"/>
                </a:lnTo>
                <a:cubicBezTo>
                  <a:pt x="157903" y="152287"/>
                  <a:pt x="162440" y="147750"/>
                  <a:pt x="162440" y="142135"/>
                </a:cubicBezTo>
                <a:cubicBezTo>
                  <a:pt x="162440" y="136519"/>
                  <a:pt x="157903" y="131982"/>
                  <a:pt x="152287" y="131982"/>
                </a:cubicBezTo>
                <a:lnTo>
                  <a:pt x="25381" y="131982"/>
                </a:lnTo>
                <a:cubicBezTo>
                  <a:pt x="22589" y="131982"/>
                  <a:pt x="20305" y="129698"/>
                  <a:pt x="20305" y="126906"/>
                </a:cubicBezTo>
                <a:lnTo>
                  <a:pt x="20305" y="20305"/>
                </a:lnTo>
                <a:close/>
                <a:moveTo>
                  <a:pt x="149305" y="47780"/>
                </a:moveTo>
                <a:cubicBezTo>
                  <a:pt x="153271" y="43814"/>
                  <a:pt x="153271" y="37374"/>
                  <a:pt x="149305" y="33408"/>
                </a:cubicBezTo>
                <a:cubicBezTo>
                  <a:pt x="145339" y="29442"/>
                  <a:pt x="138899" y="29442"/>
                  <a:pt x="134933" y="33408"/>
                </a:cubicBezTo>
                <a:lnTo>
                  <a:pt x="101525" y="66848"/>
                </a:lnTo>
                <a:lnTo>
                  <a:pt x="83314" y="48668"/>
                </a:lnTo>
                <a:cubicBezTo>
                  <a:pt x="79348" y="44703"/>
                  <a:pt x="72907" y="44703"/>
                  <a:pt x="68942" y="48668"/>
                </a:cubicBezTo>
                <a:lnTo>
                  <a:pt x="38484" y="79126"/>
                </a:lnTo>
                <a:cubicBezTo>
                  <a:pt x="34518" y="83092"/>
                  <a:pt x="34518" y="89532"/>
                  <a:pt x="38484" y="93498"/>
                </a:cubicBezTo>
                <a:cubicBezTo>
                  <a:pt x="42450" y="97464"/>
                  <a:pt x="48891" y="97464"/>
                  <a:pt x="52856" y="93498"/>
                </a:cubicBezTo>
                <a:lnTo>
                  <a:pt x="76144" y="70211"/>
                </a:lnTo>
                <a:lnTo>
                  <a:pt x="94355" y="88422"/>
                </a:lnTo>
                <a:cubicBezTo>
                  <a:pt x="98320" y="92388"/>
                  <a:pt x="104761" y="92388"/>
                  <a:pt x="108727" y="88422"/>
                </a:cubicBezTo>
                <a:lnTo>
                  <a:pt x="149337" y="4781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36426" y="4323965"/>
            <a:ext cx="10895328" cy="252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9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 Epidemic Curve</a:t>
            </a:r>
            <a:endParaRPr lang="en-US" sz="1600" dirty="0"/>
          </a:p>
        </p:txBody>
      </p:sp>
      <p:pic>
        <p:nvPicPr>
          <p:cNvPr id="38" name="Image 0" descr="https://kimi-img.moonshot.cn/pub/slides/26-02-19-02:46:21-d6b0hv936ak7ihrktbo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7563" y="4684947"/>
            <a:ext cx="10432237" cy="1804885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5851" y="365851"/>
            <a:ext cx="365851" cy="365851"/>
          </a:xfrm>
          <a:custGeom>
            <a:avLst/>
            <a:gdLst/>
            <a:ahLst/>
            <a:cxnLst/>
            <a:rect l="l" t="t" r="r" b="b"/>
            <a:pathLst>
              <a:path w="365851" h="365851">
                <a:moveTo>
                  <a:pt x="0" y="0"/>
                </a:moveTo>
                <a:lnTo>
                  <a:pt x="365851" y="0"/>
                </a:lnTo>
                <a:lnTo>
                  <a:pt x="365851" y="365851"/>
                </a:lnTo>
                <a:lnTo>
                  <a:pt x="0" y="36585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24159" y="420729"/>
            <a:ext cx="329266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41458" y="365851"/>
            <a:ext cx="36585" cy="365851"/>
          </a:xfrm>
          <a:custGeom>
            <a:avLst/>
            <a:gdLst/>
            <a:ahLst/>
            <a:cxnLst/>
            <a:rect l="l" t="t" r="r" b="b"/>
            <a:pathLst>
              <a:path w="36585" h="365851">
                <a:moveTo>
                  <a:pt x="0" y="0"/>
                </a:moveTo>
                <a:lnTo>
                  <a:pt x="36585" y="0"/>
                </a:lnTo>
                <a:lnTo>
                  <a:pt x="36585" y="365851"/>
                </a:lnTo>
                <a:lnTo>
                  <a:pt x="0" y="36585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65851" y="841458"/>
            <a:ext cx="11679808" cy="4390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57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NSO Health Behavior Survey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5851" y="1212977"/>
            <a:ext cx="1154261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แหล่งข้อมูลพฤติกรรมสุขภาพระดับประชากร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4144" y="1615414"/>
            <a:ext cx="6786545" cy="2396327"/>
          </a:xfrm>
          <a:custGeom>
            <a:avLst/>
            <a:gdLst/>
            <a:ahLst/>
            <a:cxnLst/>
            <a:rect l="l" t="t" r="r" b="b"/>
            <a:pathLst>
              <a:path w="6786545" h="2396327">
                <a:moveTo>
                  <a:pt x="0" y="0"/>
                </a:moveTo>
                <a:lnTo>
                  <a:pt x="6786545" y="0"/>
                </a:lnTo>
                <a:lnTo>
                  <a:pt x="6786545" y="2396327"/>
                </a:lnTo>
                <a:lnTo>
                  <a:pt x="0" y="239632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84144" y="1615414"/>
            <a:ext cx="36585" cy="2396327"/>
          </a:xfrm>
          <a:custGeom>
            <a:avLst/>
            <a:gdLst/>
            <a:ahLst/>
            <a:cxnLst/>
            <a:rect l="l" t="t" r="r" b="b"/>
            <a:pathLst>
              <a:path w="36585" h="2396327">
                <a:moveTo>
                  <a:pt x="0" y="0"/>
                </a:moveTo>
                <a:lnTo>
                  <a:pt x="36585" y="0"/>
                </a:lnTo>
                <a:lnTo>
                  <a:pt x="36585" y="2396327"/>
                </a:lnTo>
                <a:lnTo>
                  <a:pt x="0" y="239632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19661" y="1812979"/>
            <a:ext cx="160060" cy="182926"/>
          </a:xfrm>
          <a:custGeom>
            <a:avLst/>
            <a:gdLst/>
            <a:ahLst/>
            <a:cxnLst/>
            <a:rect l="l" t="t" r="r" b="b"/>
            <a:pathLst>
              <a:path w="160060" h="182926">
                <a:moveTo>
                  <a:pt x="22866" y="11433"/>
                </a:moveTo>
                <a:cubicBezTo>
                  <a:pt x="10254" y="11433"/>
                  <a:pt x="0" y="21687"/>
                  <a:pt x="0" y="34299"/>
                </a:cubicBezTo>
                <a:lnTo>
                  <a:pt x="0" y="148627"/>
                </a:lnTo>
                <a:cubicBezTo>
                  <a:pt x="0" y="161239"/>
                  <a:pt x="10254" y="171493"/>
                  <a:pt x="22866" y="171493"/>
                </a:cubicBezTo>
                <a:lnTo>
                  <a:pt x="137194" y="171493"/>
                </a:lnTo>
                <a:cubicBezTo>
                  <a:pt x="149806" y="171493"/>
                  <a:pt x="160060" y="161239"/>
                  <a:pt x="160060" y="148627"/>
                </a:cubicBezTo>
                <a:lnTo>
                  <a:pt x="160060" y="34299"/>
                </a:lnTo>
                <a:cubicBezTo>
                  <a:pt x="160060" y="21687"/>
                  <a:pt x="149806" y="11433"/>
                  <a:pt x="137194" y="11433"/>
                </a:cubicBezTo>
                <a:lnTo>
                  <a:pt x="22866" y="11433"/>
                </a:lnTo>
                <a:close/>
                <a:moveTo>
                  <a:pt x="42873" y="80030"/>
                </a:moveTo>
                <a:cubicBezTo>
                  <a:pt x="47625" y="80030"/>
                  <a:pt x="51448" y="83853"/>
                  <a:pt x="51448" y="88605"/>
                </a:cubicBezTo>
                <a:lnTo>
                  <a:pt x="51448" y="128620"/>
                </a:lnTo>
                <a:cubicBezTo>
                  <a:pt x="51448" y="133371"/>
                  <a:pt x="47625" y="137194"/>
                  <a:pt x="42873" y="137194"/>
                </a:cubicBezTo>
                <a:cubicBezTo>
                  <a:pt x="38121" y="137194"/>
                  <a:pt x="34299" y="133371"/>
                  <a:pt x="34299" y="128620"/>
                </a:cubicBezTo>
                <a:lnTo>
                  <a:pt x="34299" y="88605"/>
                </a:lnTo>
                <a:cubicBezTo>
                  <a:pt x="34299" y="83853"/>
                  <a:pt x="38121" y="80030"/>
                  <a:pt x="42873" y="80030"/>
                </a:cubicBezTo>
                <a:close/>
                <a:moveTo>
                  <a:pt x="108612" y="111470"/>
                </a:moveTo>
                <a:cubicBezTo>
                  <a:pt x="108612" y="106719"/>
                  <a:pt x="112435" y="102896"/>
                  <a:pt x="117187" y="102896"/>
                </a:cubicBezTo>
                <a:cubicBezTo>
                  <a:pt x="121939" y="102896"/>
                  <a:pt x="125761" y="106719"/>
                  <a:pt x="125761" y="111470"/>
                </a:cubicBezTo>
                <a:lnTo>
                  <a:pt x="125761" y="128620"/>
                </a:lnTo>
                <a:cubicBezTo>
                  <a:pt x="125761" y="133371"/>
                  <a:pt x="121939" y="137194"/>
                  <a:pt x="117187" y="137194"/>
                </a:cubicBezTo>
                <a:cubicBezTo>
                  <a:pt x="112435" y="137194"/>
                  <a:pt x="108612" y="133371"/>
                  <a:pt x="108612" y="128620"/>
                </a:cubicBezTo>
                <a:lnTo>
                  <a:pt x="108612" y="111470"/>
                </a:lnTo>
                <a:close/>
                <a:moveTo>
                  <a:pt x="80030" y="45731"/>
                </a:moveTo>
                <a:cubicBezTo>
                  <a:pt x="84782" y="45731"/>
                  <a:pt x="88605" y="49554"/>
                  <a:pt x="88605" y="54306"/>
                </a:cubicBezTo>
                <a:lnTo>
                  <a:pt x="88605" y="128620"/>
                </a:lnTo>
                <a:cubicBezTo>
                  <a:pt x="88605" y="133371"/>
                  <a:pt x="84782" y="137194"/>
                  <a:pt x="80030" y="137194"/>
                </a:cubicBezTo>
                <a:cubicBezTo>
                  <a:pt x="75278" y="137194"/>
                  <a:pt x="71455" y="133371"/>
                  <a:pt x="71455" y="128620"/>
                </a:cubicBezTo>
                <a:lnTo>
                  <a:pt x="71455" y="54306"/>
                </a:lnTo>
                <a:cubicBezTo>
                  <a:pt x="71455" y="49554"/>
                  <a:pt x="75278" y="45731"/>
                  <a:pt x="80030" y="4573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66715" y="1798340"/>
            <a:ext cx="6212511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การสำรวจพฤติกรรมสุขภาพ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85362" y="2164191"/>
            <a:ext cx="6475571" cy="4756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2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NSO มีการสำรวจพฤติกรรมด้านสุขภาพและการสูบบุหรี่/ดื่มสุราอย่างต่อเนื่อง ให้ข้อมูลระดับประชากรที่สำคัญสำหรับการวางแผนนโยบายสาธารณสุข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9021" y="2789797"/>
            <a:ext cx="2056085" cy="812190"/>
          </a:xfrm>
          <a:custGeom>
            <a:avLst/>
            <a:gdLst/>
            <a:ahLst/>
            <a:cxnLst/>
            <a:rect l="l" t="t" r="r" b="b"/>
            <a:pathLst>
              <a:path w="2056085" h="812190">
                <a:moveTo>
                  <a:pt x="0" y="0"/>
                </a:moveTo>
                <a:lnTo>
                  <a:pt x="2056085" y="0"/>
                </a:lnTo>
                <a:lnTo>
                  <a:pt x="2056085" y="812190"/>
                </a:lnTo>
                <a:lnTo>
                  <a:pt x="0" y="81219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47557" y="2903209"/>
            <a:ext cx="1939013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35.2%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74996" y="3195783"/>
            <a:ext cx="1884135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ดื่มแอลกอฮอล์</a:t>
            </a:r>
            <a:endParaRPr lang="en-US" sz="1600" dirty="0"/>
          </a:p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อายุ 15+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759663" y="2789797"/>
            <a:ext cx="2056085" cy="812190"/>
          </a:xfrm>
          <a:custGeom>
            <a:avLst/>
            <a:gdLst/>
            <a:ahLst/>
            <a:cxnLst/>
            <a:rect l="l" t="t" r="r" b="b"/>
            <a:pathLst>
              <a:path w="2056085" h="812190">
                <a:moveTo>
                  <a:pt x="0" y="0"/>
                </a:moveTo>
                <a:lnTo>
                  <a:pt x="2056085" y="0"/>
                </a:lnTo>
                <a:lnTo>
                  <a:pt x="2056085" y="812190"/>
                </a:lnTo>
                <a:lnTo>
                  <a:pt x="0" y="81219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2818200" y="2903209"/>
            <a:ext cx="1939013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9.77M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845638" y="3195783"/>
            <a:ext cx="1884135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ผู้สูบบุหรี่</a:t>
            </a:r>
            <a:endParaRPr lang="en-US" sz="1600" dirty="0"/>
          </a:p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ประจำ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930306" y="2789797"/>
            <a:ext cx="2056085" cy="812190"/>
          </a:xfrm>
          <a:custGeom>
            <a:avLst/>
            <a:gdLst/>
            <a:ahLst/>
            <a:cxnLst/>
            <a:rect l="l" t="t" r="r" b="b"/>
            <a:pathLst>
              <a:path w="2056085" h="812190">
                <a:moveTo>
                  <a:pt x="0" y="0"/>
                </a:moveTo>
                <a:lnTo>
                  <a:pt x="2056085" y="0"/>
                </a:lnTo>
                <a:lnTo>
                  <a:pt x="2056085" y="812190"/>
                </a:lnTo>
                <a:lnTo>
                  <a:pt x="0" y="81219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988842" y="2903209"/>
            <a:ext cx="1939013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18.4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016281" y="3195783"/>
            <a:ext cx="1884135" cy="2926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อายุเริ่มสูบ</a:t>
            </a:r>
            <a:endParaRPr lang="en-US" sz="1600" dirty="0"/>
          </a:p>
          <a:p>
            <a:pPr algn="ctr"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เฉลี่ย (ปี)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85362" y="3678473"/>
            <a:ext cx="6457278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ข้อมูลปี 2024: ลดลงจาก 19.1 ปี ในปี 2017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144" y="4153964"/>
            <a:ext cx="6786545" cy="2570107"/>
          </a:xfrm>
          <a:custGeom>
            <a:avLst/>
            <a:gdLst/>
            <a:ahLst/>
            <a:cxnLst/>
            <a:rect l="l" t="t" r="r" b="b"/>
            <a:pathLst>
              <a:path w="6786545" h="2570107">
                <a:moveTo>
                  <a:pt x="0" y="0"/>
                </a:moveTo>
                <a:lnTo>
                  <a:pt x="6786545" y="0"/>
                </a:lnTo>
                <a:lnTo>
                  <a:pt x="6786545" y="2570107"/>
                </a:lnTo>
                <a:lnTo>
                  <a:pt x="0" y="2570107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84144" y="4153964"/>
            <a:ext cx="36585" cy="2570107"/>
          </a:xfrm>
          <a:custGeom>
            <a:avLst/>
            <a:gdLst/>
            <a:ahLst/>
            <a:cxnLst/>
            <a:rect l="l" t="t" r="r" b="b"/>
            <a:pathLst>
              <a:path w="36585" h="2570107">
                <a:moveTo>
                  <a:pt x="0" y="0"/>
                </a:moveTo>
                <a:lnTo>
                  <a:pt x="36585" y="0"/>
                </a:lnTo>
                <a:lnTo>
                  <a:pt x="36585" y="2570107"/>
                </a:lnTo>
                <a:lnTo>
                  <a:pt x="0" y="257010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08228" y="4373475"/>
            <a:ext cx="164633" cy="164633"/>
          </a:xfrm>
          <a:custGeom>
            <a:avLst/>
            <a:gdLst/>
            <a:ahLst/>
            <a:cxnLst/>
            <a:rect l="l" t="t" r="r" b="b"/>
            <a:pathLst>
              <a:path w="164633" h="164633">
                <a:moveTo>
                  <a:pt x="82317" y="0"/>
                </a:moveTo>
                <a:cubicBezTo>
                  <a:pt x="87043" y="0"/>
                  <a:pt x="91384" y="2605"/>
                  <a:pt x="93635" y="6753"/>
                </a:cubicBezTo>
                <a:lnTo>
                  <a:pt x="163090" y="135372"/>
                </a:lnTo>
                <a:cubicBezTo>
                  <a:pt x="165244" y="139359"/>
                  <a:pt x="165148" y="144183"/>
                  <a:pt x="162832" y="148073"/>
                </a:cubicBezTo>
                <a:cubicBezTo>
                  <a:pt x="160517" y="151964"/>
                  <a:pt x="156305" y="154344"/>
                  <a:pt x="151771" y="154344"/>
                </a:cubicBezTo>
                <a:lnTo>
                  <a:pt x="12862" y="154344"/>
                </a:lnTo>
                <a:cubicBezTo>
                  <a:pt x="8328" y="154344"/>
                  <a:pt x="4148" y="151964"/>
                  <a:pt x="1801" y="148073"/>
                </a:cubicBezTo>
                <a:cubicBezTo>
                  <a:pt x="-547" y="144183"/>
                  <a:pt x="-611" y="139359"/>
                  <a:pt x="1543" y="135372"/>
                </a:cubicBezTo>
                <a:lnTo>
                  <a:pt x="70998" y="6753"/>
                </a:lnTo>
                <a:cubicBezTo>
                  <a:pt x="73249" y="2605"/>
                  <a:pt x="77590" y="0"/>
                  <a:pt x="82317" y="0"/>
                </a:cubicBezTo>
                <a:close/>
                <a:moveTo>
                  <a:pt x="82317" y="54020"/>
                </a:moveTo>
                <a:cubicBezTo>
                  <a:pt x="78040" y="54020"/>
                  <a:pt x="74599" y="57461"/>
                  <a:pt x="74599" y="61737"/>
                </a:cubicBezTo>
                <a:lnTo>
                  <a:pt x="74599" y="97751"/>
                </a:lnTo>
                <a:cubicBezTo>
                  <a:pt x="74599" y="102028"/>
                  <a:pt x="78040" y="105468"/>
                  <a:pt x="82317" y="105468"/>
                </a:cubicBezTo>
                <a:cubicBezTo>
                  <a:pt x="86593" y="105468"/>
                  <a:pt x="90034" y="102028"/>
                  <a:pt x="90034" y="97751"/>
                </a:cubicBezTo>
                <a:lnTo>
                  <a:pt x="90034" y="61737"/>
                </a:lnTo>
                <a:cubicBezTo>
                  <a:pt x="90034" y="57461"/>
                  <a:pt x="86593" y="54020"/>
                  <a:pt x="82317" y="54020"/>
                </a:cubicBezTo>
                <a:close/>
                <a:moveTo>
                  <a:pt x="90902" y="123475"/>
                </a:moveTo>
                <a:cubicBezTo>
                  <a:pt x="91097" y="120288"/>
                  <a:pt x="89508" y="117256"/>
                  <a:pt x="86776" y="115604"/>
                </a:cubicBezTo>
                <a:cubicBezTo>
                  <a:pt x="84044" y="113951"/>
                  <a:pt x="80621" y="113951"/>
                  <a:pt x="77889" y="115604"/>
                </a:cubicBezTo>
                <a:cubicBezTo>
                  <a:pt x="75157" y="117256"/>
                  <a:pt x="73568" y="120288"/>
                  <a:pt x="73763" y="123475"/>
                </a:cubicBezTo>
                <a:cubicBezTo>
                  <a:pt x="73568" y="126662"/>
                  <a:pt x="75157" y="129694"/>
                  <a:pt x="77889" y="131346"/>
                </a:cubicBezTo>
                <a:cubicBezTo>
                  <a:pt x="80621" y="132999"/>
                  <a:pt x="84044" y="132999"/>
                  <a:pt x="86776" y="131346"/>
                </a:cubicBezTo>
                <a:cubicBezTo>
                  <a:pt x="89508" y="129694"/>
                  <a:pt x="91097" y="126662"/>
                  <a:pt x="90902" y="1234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48423" y="4336890"/>
            <a:ext cx="6221657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แนวโน้มที่น่ากังวล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9021" y="4706400"/>
            <a:ext cx="6391425" cy="556094"/>
          </a:xfrm>
          <a:custGeom>
            <a:avLst/>
            <a:gdLst/>
            <a:ahLst/>
            <a:cxnLst/>
            <a:rect l="l" t="t" r="r" b="b"/>
            <a:pathLst>
              <a:path w="6391425" h="556094">
                <a:moveTo>
                  <a:pt x="0" y="0"/>
                </a:moveTo>
                <a:lnTo>
                  <a:pt x="6391425" y="0"/>
                </a:lnTo>
                <a:lnTo>
                  <a:pt x="6391425" y="556094"/>
                </a:lnTo>
                <a:lnTo>
                  <a:pt x="0" y="5560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02435" y="4819821"/>
            <a:ext cx="62286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การดื่มแอลกอฮอล์เพิ่มขึ้น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2435" y="5002747"/>
            <a:ext cx="62194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จาก 28% (2021) เป็น 35.2% (2024)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89021" y="5342871"/>
            <a:ext cx="6391425" cy="556094"/>
          </a:xfrm>
          <a:custGeom>
            <a:avLst/>
            <a:gdLst/>
            <a:ahLst/>
            <a:cxnLst/>
            <a:rect l="l" t="t" r="r" b="b"/>
            <a:pathLst>
              <a:path w="6391425" h="556094">
                <a:moveTo>
                  <a:pt x="0" y="0"/>
                </a:moveTo>
                <a:lnTo>
                  <a:pt x="6391425" y="0"/>
                </a:lnTo>
                <a:lnTo>
                  <a:pt x="6391425" y="556094"/>
                </a:lnTo>
                <a:lnTo>
                  <a:pt x="0" y="5560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02435" y="5456283"/>
            <a:ext cx="62286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อายุเริ่มสูบลดลง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2435" y="5639208"/>
            <a:ext cx="62194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เฉลี่ย 18.4 ปี (ชาย), 20.5 ปี (หญิง)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89021" y="5979341"/>
            <a:ext cx="6391425" cy="556094"/>
          </a:xfrm>
          <a:custGeom>
            <a:avLst/>
            <a:gdLst/>
            <a:ahLst/>
            <a:cxnLst/>
            <a:rect l="l" t="t" r="r" b="b"/>
            <a:pathLst>
              <a:path w="6391425" h="556094">
                <a:moveTo>
                  <a:pt x="0" y="0"/>
                </a:moveTo>
                <a:lnTo>
                  <a:pt x="6391425" y="0"/>
                </a:lnTo>
                <a:lnTo>
                  <a:pt x="6391425" y="556094"/>
                </a:lnTo>
                <a:lnTo>
                  <a:pt x="0" y="556094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02435" y="6092754"/>
            <a:ext cx="62286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 จังหวัดดื่มหนัก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2435" y="6275679"/>
            <a:ext cx="62194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บุรีรัมย์ ราชบุรี ตาก อ่างทอง อุตรดิตถ์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353500" y="1615414"/>
            <a:ext cx="4472534" cy="1682917"/>
          </a:xfrm>
          <a:custGeom>
            <a:avLst/>
            <a:gdLst/>
            <a:ahLst/>
            <a:cxnLst/>
            <a:rect l="l" t="t" r="r" b="b"/>
            <a:pathLst>
              <a:path w="4472534" h="1682917">
                <a:moveTo>
                  <a:pt x="0" y="0"/>
                </a:moveTo>
                <a:lnTo>
                  <a:pt x="4472534" y="0"/>
                </a:lnTo>
                <a:lnTo>
                  <a:pt x="4472534" y="1682917"/>
                </a:lnTo>
                <a:lnTo>
                  <a:pt x="0" y="168291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7559291" y="1812979"/>
            <a:ext cx="182926" cy="182926"/>
          </a:xfrm>
          <a:custGeom>
            <a:avLst/>
            <a:gdLst/>
            <a:ahLst/>
            <a:cxnLst/>
            <a:rect l="l" t="t" r="r" b="b"/>
            <a:pathLst>
              <a:path w="182926" h="182926">
                <a:moveTo>
                  <a:pt x="160060" y="91463"/>
                </a:moveTo>
                <a:cubicBezTo>
                  <a:pt x="160060" y="53603"/>
                  <a:pt x="129323" y="22866"/>
                  <a:pt x="91463" y="22866"/>
                </a:cubicBezTo>
                <a:cubicBezTo>
                  <a:pt x="53603" y="22866"/>
                  <a:pt x="22866" y="53603"/>
                  <a:pt x="22866" y="91463"/>
                </a:cubicBezTo>
                <a:cubicBezTo>
                  <a:pt x="22866" y="129323"/>
                  <a:pt x="53603" y="160060"/>
                  <a:pt x="91463" y="160060"/>
                </a:cubicBezTo>
                <a:cubicBezTo>
                  <a:pt x="129323" y="160060"/>
                  <a:pt x="160060" y="129323"/>
                  <a:pt x="160060" y="91463"/>
                </a:cubicBezTo>
                <a:close/>
                <a:moveTo>
                  <a:pt x="0" y="91463"/>
                </a:moveTo>
                <a:cubicBezTo>
                  <a:pt x="0" y="40983"/>
                  <a:pt x="40983" y="0"/>
                  <a:pt x="91463" y="0"/>
                </a:cubicBezTo>
                <a:cubicBezTo>
                  <a:pt x="141943" y="0"/>
                  <a:pt x="182926" y="40983"/>
                  <a:pt x="182926" y="91463"/>
                </a:cubicBezTo>
                <a:cubicBezTo>
                  <a:pt x="182926" y="141943"/>
                  <a:pt x="141943" y="182926"/>
                  <a:pt x="91463" y="182926"/>
                </a:cubicBezTo>
                <a:cubicBezTo>
                  <a:pt x="40983" y="182926"/>
                  <a:pt x="0" y="141943"/>
                  <a:pt x="0" y="91463"/>
                </a:cubicBezTo>
                <a:close/>
                <a:moveTo>
                  <a:pt x="91463" y="120045"/>
                </a:moveTo>
                <a:cubicBezTo>
                  <a:pt x="107238" y="120045"/>
                  <a:pt x="120045" y="107238"/>
                  <a:pt x="120045" y="91463"/>
                </a:cubicBezTo>
                <a:cubicBezTo>
                  <a:pt x="120045" y="75688"/>
                  <a:pt x="107238" y="62881"/>
                  <a:pt x="91463" y="62881"/>
                </a:cubicBezTo>
                <a:cubicBezTo>
                  <a:pt x="75688" y="62881"/>
                  <a:pt x="62881" y="75688"/>
                  <a:pt x="62881" y="91463"/>
                </a:cubicBezTo>
                <a:cubicBezTo>
                  <a:pt x="62881" y="107238"/>
                  <a:pt x="75688" y="120045"/>
                  <a:pt x="91463" y="120045"/>
                </a:cubicBezTo>
                <a:close/>
                <a:moveTo>
                  <a:pt x="91463" y="40015"/>
                </a:moveTo>
                <a:cubicBezTo>
                  <a:pt x="119858" y="40015"/>
                  <a:pt x="142911" y="63068"/>
                  <a:pt x="142911" y="91463"/>
                </a:cubicBezTo>
                <a:cubicBezTo>
                  <a:pt x="142911" y="119858"/>
                  <a:pt x="119858" y="142911"/>
                  <a:pt x="91463" y="142911"/>
                </a:cubicBezTo>
                <a:cubicBezTo>
                  <a:pt x="63068" y="142911"/>
                  <a:pt x="40015" y="119858"/>
                  <a:pt x="40015" y="91463"/>
                </a:cubicBezTo>
                <a:cubicBezTo>
                  <a:pt x="40015" y="63068"/>
                  <a:pt x="63068" y="40015"/>
                  <a:pt x="91463" y="40015"/>
                </a:cubicBezTo>
                <a:close/>
                <a:moveTo>
                  <a:pt x="80030" y="91463"/>
                </a:moveTo>
                <a:cubicBezTo>
                  <a:pt x="80030" y="85153"/>
                  <a:pt x="85153" y="80030"/>
                  <a:pt x="91463" y="80030"/>
                </a:cubicBezTo>
                <a:cubicBezTo>
                  <a:pt x="97773" y="80030"/>
                  <a:pt x="102896" y="85153"/>
                  <a:pt x="102896" y="91463"/>
                </a:cubicBezTo>
                <a:cubicBezTo>
                  <a:pt x="102896" y="97773"/>
                  <a:pt x="97773" y="102896"/>
                  <a:pt x="91463" y="102896"/>
                </a:cubicBezTo>
                <a:cubicBezTo>
                  <a:pt x="85153" y="102896"/>
                  <a:pt x="80030" y="97773"/>
                  <a:pt x="80030" y="9146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817779" y="1798340"/>
            <a:ext cx="3916793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562721" y="2200776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769656" y="2164191"/>
            <a:ext cx="1637185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วางแผนการป้องกันโรค NCDs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562721" y="2456872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769656" y="2420287"/>
            <a:ext cx="2030476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ออกแบบมาตรการลดบุหรี่/แอลกอฮอล์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62721" y="2712968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769656" y="2676383"/>
            <a:ext cx="1435967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ประเมินผลนโยบายสุขภาพ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562721" y="2969064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769656" y="2932479"/>
            <a:ext cx="1408528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 SDG indicators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371793" y="3444671"/>
            <a:ext cx="4454242" cy="2725593"/>
          </a:xfrm>
          <a:custGeom>
            <a:avLst/>
            <a:gdLst/>
            <a:ahLst/>
            <a:cxnLst/>
            <a:rect l="l" t="t" r="r" b="b"/>
            <a:pathLst>
              <a:path w="4454242" h="2725593">
                <a:moveTo>
                  <a:pt x="0" y="0"/>
                </a:moveTo>
                <a:lnTo>
                  <a:pt x="4454242" y="0"/>
                </a:lnTo>
                <a:lnTo>
                  <a:pt x="4454242" y="2725593"/>
                </a:lnTo>
                <a:lnTo>
                  <a:pt x="0" y="2725593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7371793" y="3444671"/>
            <a:ext cx="36585" cy="2725593"/>
          </a:xfrm>
          <a:custGeom>
            <a:avLst/>
            <a:gdLst/>
            <a:ahLst/>
            <a:cxnLst/>
            <a:rect l="l" t="t" r="r" b="b"/>
            <a:pathLst>
              <a:path w="36585" h="2725593">
                <a:moveTo>
                  <a:pt x="0" y="0"/>
                </a:moveTo>
                <a:lnTo>
                  <a:pt x="36585" y="0"/>
                </a:lnTo>
                <a:lnTo>
                  <a:pt x="36585" y="2725593"/>
                </a:lnTo>
                <a:lnTo>
                  <a:pt x="0" y="2725593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7595877" y="3664182"/>
            <a:ext cx="164633" cy="164633"/>
          </a:xfrm>
          <a:custGeom>
            <a:avLst/>
            <a:gdLst/>
            <a:ahLst/>
            <a:cxnLst/>
            <a:rect l="l" t="t" r="r" b="b"/>
            <a:pathLst>
              <a:path w="164633" h="164633">
                <a:moveTo>
                  <a:pt x="12862" y="15434"/>
                </a:moveTo>
                <a:cubicBezTo>
                  <a:pt x="8585" y="15434"/>
                  <a:pt x="5145" y="18875"/>
                  <a:pt x="5145" y="23152"/>
                </a:cubicBezTo>
                <a:lnTo>
                  <a:pt x="5145" y="38586"/>
                </a:lnTo>
                <a:cubicBezTo>
                  <a:pt x="5145" y="42863"/>
                  <a:pt x="8585" y="46303"/>
                  <a:pt x="12862" y="46303"/>
                </a:cubicBezTo>
                <a:lnTo>
                  <a:pt x="28296" y="46303"/>
                </a:lnTo>
                <a:cubicBezTo>
                  <a:pt x="32573" y="46303"/>
                  <a:pt x="36014" y="42863"/>
                  <a:pt x="36014" y="38586"/>
                </a:cubicBezTo>
                <a:lnTo>
                  <a:pt x="36014" y="23152"/>
                </a:lnTo>
                <a:cubicBezTo>
                  <a:pt x="36014" y="18875"/>
                  <a:pt x="32573" y="15434"/>
                  <a:pt x="28296" y="15434"/>
                </a:cubicBezTo>
                <a:lnTo>
                  <a:pt x="12862" y="15434"/>
                </a:lnTo>
                <a:close/>
                <a:moveTo>
                  <a:pt x="61737" y="20579"/>
                </a:moveTo>
                <a:cubicBezTo>
                  <a:pt x="56046" y="20579"/>
                  <a:pt x="51448" y="25177"/>
                  <a:pt x="51448" y="30869"/>
                </a:cubicBezTo>
                <a:cubicBezTo>
                  <a:pt x="51448" y="36560"/>
                  <a:pt x="56046" y="41158"/>
                  <a:pt x="61737" y="41158"/>
                </a:cubicBezTo>
                <a:lnTo>
                  <a:pt x="154344" y="41158"/>
                </a:lnTo>
                <a:cubicBezTo>
                  <a:pt x="160035" y="41158"/>
                  <a:pt x="164633" y="36560"/>
                  <a:pt x="164633" y="30869"/>
                </a:cubicBezTo>
                <a:cubicBezTo>
                  <a:pt x="164633" y="25177"/>
                  <a:pt x="160035" y="20579"/>
                  <a:pt x="154344" y="20579"/>
                </a:cubicBezTo>
                <a:lnTo>
                  <a:pt x="61737" y="20579"/>
                </a:lnTo>
                <a:close/>
                <a:moveTo>
                  <a:pt x="61737" y="72027"/>
                </a:moveTo>
                <a:cubicBezTo>
                  <a:pt x="56046" y="72027"/>
                  <a:pt x="51448" y="76625"/>
                  <a:pt x="51448" y="82317"/>
                </a:cubicBezTo>
                <a:cubicBezTo>
                  <a:pt x="51448" y="88008"/>
                  <a:pt x="56046" y="92606"/>
                  <a:pt x="61737" y="92606"/>
                </a:cubicBezTo>
                <a:lnTo>
                  <a:pt x="154344" y="92606"/>
                </a:lnTo>
                <a:cubicBezTo>
                  <a:pt x="160035" y="92606"/>
                  <a:pt x="164633" y="88008"/>
                  <a:pt x="164633" y="82317"/>
                </a:cubicBezTo>
                <a:cubicBezTo>
                  <a:pt x="164633" y="76625"/>
                  <a:pt x="160035" y="72027"/>
                  <a:pt x="154344" y="72027"/>
                </a:cubicBezTo>
                <a:lnTo>
                  <a:pt x="61737" y="72027"/>
                </a:lnTo>
                <a:close/>
                <a:moveTo>
                  <a:pt x="61737" y="123475"/>
                </a:moveTo>
                <a:cubicBezTo>
                  <a:pt x="56046" y="123475"/>
                  <a:pt x="51448" y="128073"/>
                  <a:pt x="51448" y="133764"/>
                </a:cubicBezTo>
                <a:cubicBezTo>
                  <a:pt x="51448" y="139456"/>
                  <a:pt x="56046" y="144054"/>
                  <a:pt x="61737" y="144054"/>
                </a:cubicBezTo>
                <a:lnTo>
                  <a:pt x="154344" y="144054"/>
                </a:lnTo>
                <a:cubicBezTo>
                  <a:pt x="160035" y="144054"/>
                  <a:pt x="164633" y="139456"/>
                  <a:pt x="164633" y="133764"/>
                </a:cubicBezTo>
                <a:cubicBezTo>
                  <a:pt x="164633" y="128073"/>
                  <a:pt x="160035" y="123475"/>
                  <a:pt x="154344" y="123475"/>
                </a:cubicBezTo>
                <a:lnTo>
                  <a:pt x="61737" y="123475"/>
                </a:lnTo>
                <a:close/>
                <a:moveTo>
                  <a:pt x="5145" y="74599"/>
                </a:moveTo>
                <a:lnTo>
                  <a:pt x="5145" y="90034"/>
                </a:lnTo>
                <a:cubicBezTo>
                  <a:pt x="5145" y="94310"/>
                  <a:pt x="8585" y="97751"/>
                  <a:pt x="12862" y="97751"/>
                </a:cubicBezTo>
                <a:lnTo>
                  <a:pt x="28296" y="97751"/>
                </a:lnTo>
                <a:cubicBezTo>
                  <a:pt x="32573" y="97751"/>
                  <a:pt x="36014" y="94310"/>
                  <a:pt x="36014" y="90034"/>
                </a:cubicBezTo>
                <a:lnTo>
                  <a:pt x="36014" y="74599"/>
                </a:lnTo>
                <a:cubicBezTo>
                  <a:pt x="36014" y="70323"/>
                  <a:pt x="32573" y="66882"/>
                  <a:pt x="28296" y="66882"/>
                </a:cubicBezTo>
                <a:lnTo>
                  <a:pt x="12862" y="66882"/>
                </a:lnTo>
                <a:cubicBezTo>
                  <a:pt x="8585" y="66882"/>
                  <a:pt x="5145" y="70323"/>
                  <a:pt x="5145" y="74599"/>
                </a:cubicBezTo>
                <a:close/>
                <a:moveTo>
                  <a:pt x="12862" y="118330"/>
                </a:moveTo>
                <a:cubicBezTo>
                  <a:pt x="8585" y="118330"/>
                  <a:pt x="5145" y="121771"/>
                  <a:pt x="5145" y="126047"/>
                </a:cubicBezTo>
                <a:lnTo>
                  <a:pt x="5145" y="141482"/>
                </a:lnTo>
                <a:cubicBezTo>
                  <a:pt x="5145" y="145758"/>
                  <a:pt x="8585" y="149199"/>
                  <a:pt x="12862" y="149199"/>
                </a:cubicBezTo>
                <a:lnTo>
                  <a:pt x="28296" y="149199"/>
                </a:lnTo>
                <a:cubicBezTo>
                  <a:pt x="32573" y="149199"/>
                  <a:pt x="36014" y="145758"/>
                  <a:pt x="36014" y="141482"/>
                </a:cubicBezTo>
                <a:lnTo>
                  <a:pt x="36014" y="126047"/>
                </a:lnTo>
                <a:cubicBezTo>
                  <a:pt x="36014" y="121771"/>
                  <a:pt x="32573" y="118330"/>
                  <a:pt x="28296" y="118330"/>
                </a:cubicBezTo>
                <a:lnTo>
                  <a:pt x="12862" y="11833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836071" y="3627597"/>
            <a:ext cx="388935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ตัวแปรที่สำรวจ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599306" y="4020887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7806241" y="3993449"/>
            <a:ext cx="951214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พฤติกรรมสูบบุหรี่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599306" y="4276983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806241" y="4249545"/>
            <a:ext cx="1024384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การดื่มแอลกอฮอล์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599306" y="4533079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806241" y="4505641"/>
            <a:ext cx="97865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การออกกำลังกาย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599306" y="4789175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806241" y="4761737"/>
            <a:ext cx="951214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การบริโภคอาหาร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599306" y="5045271"/>
            <a:ext cx="112042" cy="128048"/>
          </a:xfrm>
          <a:custGeom>
            <a:avLst/>
            <a:gdLst/>
            <a:ahLst/>
            <a:cxnLst/>
            <a:rect l="l" t="t" r="r" b="b"/>
            <a:pathLst>
              <a:path w="112042" h="128048">
                <a:moveTo>
                  <a:pt x="108741" y="17532"/>
                </a:moveTo>
                <a:cubicBezTo>
                  <a:pt x="112317" y="20133"/>
                  <a:pt x="113117" y="25134"/>
                  <a:pt x="110516" y="28711"/>
                </a:cubicBezTo>
                <a:lnTo>
                  <a:pt x="46492" y="116744"/>
                </a:lnTo>
                <a:cubicBezTo>
                  <a:pt x="45117" y="118644"/>
                  <a:pt x="42991" y="119820"/>
                  <a:pt x="40640" y="120020"/>
                </a:cubicBezTo>
                <a:cubicBezTo>
                  <a:pt x="38289" y="120220"/>
                  <a:pt x="36014" y="119345"/>
                  <a:pt x="34363" y="117694"/>
                </a:cubicBezTo>
                <a:lnTo>
                  <a:pt x="2351" y="85682"/>
                </a:lnTo>
                <a:cubicBezTo>
                  <a:pt x="-775" y="82556"/>
                  <a:pt x="-775" y="77479"/>
                  <a:pt x="2351" y="74353"/>
                </a:cubicBezTo>
                <a:cubicBezTo>
                  <a:pt x="5477" y="71227"/>
                  <a:pt x="10554" y="71227"/>
                  <a:pt x="13680" y="74353"/>
                </a:cubicBezTo>
                <a:lnTo>
                  <a:pt x="39065" y="99737"/>
                </a:lnTo>
                <a:lnTo>
                  <a:pt x="97587" y="19282"/>
                </a:lnTo>
                <a:cubicBezTo>
                  <a:pt x="100188" y="15706"/>
                  <a:pt x="105189" y="14906"/>
                  <a:pt x="108766" y="175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7806241" y="5017833"/>
            <a:ext cx="91462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การตรวจสุขภาพ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371793" y="6319464"/>
            <a:ext cx="4454242" cy="402437"/>
          </a:xfrm>
          <a:custGeom>
            <a:avLst/>
            <a:gdLst/>
            <a:ahLst/>
            <a:cxnLst/>
            <a:rect l="l" t="t" r="r" b="b"/>
            <a:pathLst>
              <a:path w="4454242" h="402437">
                <a:moveTo>
                  <a:pt x="0" y="0"/>
                </a:moveTo>
                <a:lnTo>
                  <a:pt x="4454242" y="0"/>
                </a:lnTo>
                <a:lnTo>
                  <a:pt x="4454242" y="402437"/>
                </a:lnTo>
                <a:lnTo>
                  <a:pt x="0" y="402437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7371793" y="6319464"/>
            <a:ext cx="36585" cy="402437"/>
          </a:xfrm>
          <a:custGeom>
            <a:avLst/>
            <a:gdLst/>
            <a:ahLst/>
            <a:cxnLst/>
            <a:rect l="l" t="t" r="r" b="b"/>
            <a:pathLst>
              <a:path w="36585" h="402437">
                <a:moveTo>
                  <a:pt x="0" y="0"/>
                </a:moveTo>
                <a:lnTo>
                  <a:pt x="36585" y="0"/>
                </a:lnTo>
                <a:lnTo>
                  <a:pt x="36585" y="402437"/>
                </a:lnTo>
                <a:lnTo>
                  <a:pt x="0" y="40243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7510130" y="6473119"/>
            <a:ext cx="144054" cy="128048"/>
          </a:xfrm>
          <a:custGeom>
            <a:avLst/>
            <a:gdLst/>
            <a:ahLst/>
            <a:cxnLst/>
            <a:rect l="l" t="t" r="r" b="b"/>
            <a:pathLst>
              <a:path w="144054" h="128048">
                <a:moveTo>
                  <a:pt x="104914" y="24009"/>
                </a:moveTo>
                <a:cubicBezTo>
                  <a:pt x="100763" y="24009"/>
                  <a:pt x="96736" y="25134"/>
                  <a:pt x="93210" y="27185"/>
                </a:cubicBezTo>
                <a:cubicBezTo>
                  <a:pt x="89258" y="23184"/>
                  <a:pt x="84657" y="19832"/>
                  <a:pt x="79580" y="17306"/>
                </a:cubicBezTo>
                <a:cubicBezTo>
                  <a:pt x="86632" y="11304"/>
                  <a:pt x="95611" y="8003"/>
                  <a:pt x="104914" y="8003"/>
                </a:cubicBezTo>
                <a:cubicBezTo>
                  <a:pt x="126522" y="8003"/>
                  <a:pt x="144054" y="25510"/>
                  <a:pt x="144054" y="47143"/>
                </a:cubicBezTo>
                <a:cubicBezTo>
                  <a:pt x="144054" y="57522"/>
                  <a:pt x="139927" y="67475"/>
                  <a:pt x="132600" y="74803"/>
                </a:cubicBezTo>
                <a:lnTo>
                  <a:pt x="114818" y="92585"/>
                </a:lnTo>
                <a:cubicBezTo>
                  <a:pt x="107490" y="99912"/>
                  <a:pt x="97537" y="104039"/>
                  <a:pt x="87158" y="104039"/>
                </a:cubicBezTo>
                <a:cubicBezTo>
                  <a:pt x="65550" y="104039"/>
                  <a:pt x="48018" y="86532"/>
                  <a:pt x="48018" y="64899"/>
                </a:cubicBezTo>
                <a:cubicBezTo>
                  <a:pt x="48018" y="64524"/>
                  <a:pt x="48018" y="64149"/>
                  <a:pt x="48043" y="63774"/>
                </a:cubicBezTo>
                <a:cubicBezTo>
                  <a:pt x="48168" y="59347"/>
                  <a:pt x="51844" y="55871"/>
                  <a:pt x="56271" y="55996"/>
                </a:cubicBezTo>
                <a:cubicBezTo>
                  <a:pt x="60698" y="56121"/>
                  <a:pt x="64174" y="59797"/>
                  <a:pt x="64049" y="64224"/>
                </a:cubicBezTo>
                <a:cubicBezTo>
                  <a:pt x="64049" y="64449"/>
                  <a:pt x="64049" y="64674"/>
                  <a:pt x="64049" y="64874"/>
                </a:cubicBezTo>
                <a:cubicBezTo>
                  <a:pt x="64049" y="77654"/>
                  <a:pt x="74403" y="88008"/>
                  <a:pt x="87183" y="88008"/>
                </a:cubicBezTo>
                <a:cubicBezTo>
                  <a:pt x="93310" y="88008"/>
                  <a:pt x="99187" y="85582"/>
                  <a:pt x="103539" y="81230"/>
                </a:cubicBezTo>
                <a:lnTo>
                  <a:pt x="121320" y="63449"/>
                </a:lnTo>
                <a:cubicBezTo>
                  <a:pt x="125647" y="59122"/>
                  <a:pt x="128098" y="53220"/>
                  <a:pt x="128098" y="47093"/>
                </a:cubicBezTo>
                <a:cubicBezTo>
                  <a:pt x="128098" y="34313"/>
                  <a:pt x="117744" y="23959"/>
                  <a:pt x="104964" y="23959"/>
                </a:cubicBezTo>
                <a:close/>
                <a:moveTo>
                  <a:pt x="68826" y="43341"/>
                </a:moveTo>
                <a:cubicBezTo>
                  <a:pt x="68351" y="43141"/>
                  <a:pt x="67875" y="42866"/>
                  <a:pt x="67450" y="42566"/>
                </a:cubicBezTo>
                <a:cubicBezTo>
                  <a:pt x="64299" y="40940"/>
                  <a:pt x="60698" y="40015"/>
                  <a:pt x="56921" y="40015"/>
                </a:cubicBezTo>
                <a:cubicBezTo>
                  <a:pt x="50794" y="40015"/>
                  <a:pt x="44917" y="42441"/>
                  <a:pt x="40565" y="46793"/>
                </a:cubicBezTo>
                <a:lnTo>
                  <a:pt x="22784" y="64574"/>
                </a:lnTo>
                <a:cubicBezTo>
                  <a:pt x="18457" y="68901"/>
                  <a:pt x="16006" y="74803"/>
                  <a:pt x="16006" y="80930"/>
                </a:cubicBezTo>
                <a:cubicBezTo>
                  <a:pt x="16006" y="93710"/>
                  <a:pt x="26360" y="104064"/>
                  <a:pt x="39140" y="104064"/>
                </a:cubicBezTo>
                <a:cubicBezTo>
                  <a:pt x="43266" y="104064"/>
                  <a:pt x="47293" y="102964"/>
                  <a:pt x="50819" y="100913"/>
                </a:cubicBezTo>
                <a:cubicBezTo>
                  <a:pt x="54771" y="104914"/>
                  <a:pt x="59372" y="108266"/>
                  <a:pt x="64474" y="110792"/>
                </a:cubicBezTo>
                <a:cubicBezTo>
                  <a:pt x="57422" y="116769"/>
                  <a:pt x="48468" y="120095"/>
                  <a:pt x="39140" y="120095"/>
                </a:cubicBezTo>
                <a:cubicBezTo>
                  <a:pt x="17532" y="120095"/>
                  <a:pt x="0" y="102588"/>
                  <a:pt x="0" y="80955"/>
                </a:cubicBezTo>
                <a:cubicBezTo>
                  <a:pt x="0" y="70576"/>
                  <a:pt x="4127" y="60623"/>
                  <a:pt x="11454" y="53295"/>
                </a:cubicBezTo>
                <a:lnTo>
                  <a:pt x="29236" y="35513"/>
                </a:lnTo>
                <a:cubicBezTo>
                  <a:pt x="36564" y="28186"/>
                  <a:pt x="46517" y="24059"/>
                  <a:pt x="56896" y="24059"/>
                </a:cubicBezTo>
                <a:cubicBezTo>
                  <a:pt x="78554" y="24059"/>
                  <a:pt x="96036" y="41716"/>
                  <a:pt x="96036" y="63299"/>
                </a:cubicBezTo>
                <a:cubicBezTo>
                  <a:pt x="96036" y="63624"/>
                  <a:pt x="96036" y="63949"/>
                  <a:pt x="96036" y="64274"/>
                </a:cubicBezTo>
                <a:cubicBezTo>
                  <a:pt x="95936" y="68701"/>
                  <a:pt x="92260" y="72177"/>
                  <a:pt x="87833" y="72077"/>
                </a:cubicBezTo>
                <a:cubicBezTo>
                  <a:pt x="83406" y="71977"/>
                  <a:pt x="79930" y="68301"/>
                  <a:pt x="80030" y="63874"/>
                </a:cubicBezTo>
                <a:cubicBezTo>
                  <a:pt x="80030" y="63674"/>
                  <a:pt x="80030" y="63499"/>
                  <a:pt x="80030" y="63299"/>
                </a:cubicBezTo>
                <a:cubicBezTo>
                  <a:pt x="80030" y="54871"/>
                  <a:pt x="75528" y="47468"/>
                  <a:pt x="68826" y="4339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7717169" y="6429219"/>
            <a:ext cx="406313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0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https://www.nso.go.th/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9847" y="339847"/>
            <a:ext cx="339847" cy="339847"/>
          </a:xfrm>
          <a:custGeom>
            <a:avLst/>
            <a:gdLst/>
            <a:ahLst/>
            <a:cxnLst/>
            <a:rect l="l" t="t" r="r" b="b"/>
            <a:pathLst>
              <a:path w="339847" h="339847">
                <a:moveTo>
                  <a:pt x="0" y="0"/>
                </a:moveTo>
                <a:lnTo>
                  <a:pt x="339847" y="0"/>
                </a:lnTo>
                <a:lnTo>
                  <a:pt x="339847" y="339847"/>
                </a:lnTo>
                <a:lnTo>
                  <a:pt x="0" y="33984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94010" y="390824"/>
            <a:ext cx="305862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81647" y="339847"/>
            <a:ext cx="33985" cy="339847"/>
          </a:xfrm>
          <a:custGeom>
            <a:avLst/>
            <a:gdLst/>
            <a:ahLst/>
            <a:cxnLst/>
            <a:rect l="l" t="t" r="r" b="b"/>
            <a:pathLst>
              <a:path w="33985" h="339847">
                <a:moveTo>
                  <a:pt x="0" y="0"/>
                </a:moveTo>
                <a:lnTo>
                  <a:pt x="33985" y="0"/>
                </a:lnTo>
                <a:lnTo>
                  <a:pt x="33985" y="339847"/>
                </a:lnTo>
                <a:lnTo>
                  <a:pt x="0" y="33984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39847" y="781647"/>
            <a:ext cx="11716215" cy="407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1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NSO Health &amp; Welfare Survey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9847" y="1095508"/>
            <a:ext cx="11588772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4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ข้อมูลสุขภาพเชิงสังคมเศรษฐกิจและสวัสดิการ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56839" y="1469339"/>
            <a:ext cx="5649951" cy="2242988"/>
          </a:xfrm>
          <a:custGeom>
            <a:avLst/>
            <a:gdLst/>
            <a:ahLst/>
            <a:cxnLst/>
            <a:rect l="l" t="t" r="r" b="b"/>
            <a:pathLst>
              <a:path w="5649951" h="2242988">
                <a:moveTo>
                  <a:pt x="0" y="0"/>
                </a:moveTo>
                <a:lnTo>
                  <a:pt x="5649951" y="0"/>
                </a:lnTo>
                <a:lnTo>
                  <a:pt x="5649951" y="2242988"/>
                </a:lnTo>
                <a:lnTo>
                  <a:pt x="0" y="224298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56839" y="1469339"/>
            <a:ext cx="33985" cy="2242988"/>
          </a:xfrm>
          <a:custGeom>
            <a:avLst/>
            <a:gdLst/>
            <a:ahLst/>
            <a:cxnLst/>
            <a:rect l="l" t="t" r="r" b="b"/>
            <a:pathLst>
              <a:path w="33985" h="2242988">
                <a:moveTo>
                  <a:pt x="0" y="0"/>
                </a:moveTo>
                <a:lnTo>
                  <a:pt x="33985" y="0"/>
                </a:lnTo>
                <a:lnTo>
                  <a:pt x="33985" y="2242988"/>
                </a:lnTo>
                <a:lnTo>
                  <a:pt x="0" y="224298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64995" y="1652861"/>
            <a:ext cx="169923" cy="169923"/>
          </a:xfrm>
          <a:custGeom>
            <a:avLst/>
            <a:gdLst/>
            <a:ahLst/>
            <a:cxnLst/>
            <a:rect l="l" t="t" r="r" b="b"/>
            <a:pathLst>
              <a:path w="169923" h="169923">
                <a:moveTo>
                  <a:pt x="92197" y="2854"/>
                </a:moveTo>
                <a:cubicBezTo>
                  <a:pt x="88115" y="-929"/>
                  <a:pt x="81809" y="-929"/>
                  <a:pt x="77760" y="2854"/>
                </a:cubicBezTo>
                <a:lnTo>
                  <a:pt x="3418" y="71886"/>
                </a:lnTo>
                <a:cubicBezTo>
                  <a:pt x="232" y="74872"/>
                  <a:pt x="-830" y="79486"/>
                  <a:pt x="763" y="83535"/>
                </a:cubicBezTo>
                <a:cubicBezTo>
                  <a:pt x="2356" y="87584"/>
                  <a:pt x="6239" y="90272"/>
                  <a:pt x="10620" y="90272"/>
                </a:cubicBezTo>
                <a:lnTo>
                  <a:pt x="15930" y="90272"/>
                </a:lnTo>
                <a:lnTo>
                  <a:pt x="15930" y="148683"/>
                </a:lnTo>
                <a:cubicBezTo>
                  <a:pt x="15930" y="160398"/>
                  <a:pt x="25455" y="169923"/>
                  <a:pt x="37171" y="169923"/>
                </a:cubicBezTo>
                <a:lnTo>
                  <a:pt x="132753" y="169923"/>
                </a:lnTo>
                <a:cubicBezTo>
                  <a:pt x="144468" y="169923"/>
                  <a:pt x="153993" y="160398"/>
                  <a:pt x="153993" y="148683"/>
                </a:cubicBezTo>
                <a:lnTo>
                  <a:pt x="153993" y="90272"/>
                </a:lnTo>
                <a:lnTo>
                  <a:pt x="159303" y="90272"/>
                </a:lnTo>
                <a:cubicBezTo>
                  <a:pt x="163684" y="90272"/>
                  <a:pt x="167600" y="87584"/>
                  <a:pt x="169193" y="83535"/>
                </a:cubicBezTo>
                <a:cubicBezTo>
                  <a:pt x="170786" y="79486"/>
                  <a:pt x="169724" y="74839"/>
                  <a:pt x="166538" y="71886"/>
                </a:cubicBezTo>
                <a:lnTo>
                  <a:pt x="92197" y="2854"/>
                </a:lnTo>
                <a:close/>
                <a:moveTo>
                  <a:pt x="79652" y="106202"/>
                </a:moveTo>
                <a:lnTo>
                  <a:pt x="90272" y="106202"/>
                </a:lnTo>
                <a:cubicBezTo>
                  <a:pt x="99067" y="106202"/>
                  <a:pt x="106202" y="113338"/>
                  <a:pt x="106202" y="122132"/>
                </a:cubicBezTo>
                <a:lnTo>
                  <a:pt x="106202" y="153993"/>
                </a:lnTo>
                <a:lnTo>
                  <a:pt x="63721" y="153993"/>
                </a:lnTo>
                <a:lnTo>
                  <a:pt x="63721" y="122132"/>
                </a:lnTo>
                <a:cubicBezTo>
                  <a:pt x="63721" y="113338"/>
                  <a:pt x="70857" y="106202"/>
                  <a:pt x="79652" y="10620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01630" y="1639262"/>
            <a:ext cx="5120199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การสำรวจครัวเรือน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3755" y="1979109"/>
            <a:ext cx="5361082" cy="4418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ใช้เชื่อมมิติพฤติกรรม/การเข้าถึงบริการกับฐานะครัวเรือน ให้ภาพรวมความสัมพันธ์ระหว่างปัจจัยทางสังคมเศรษฐกิจกับสุขภาพ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47153" y="2560247"/>
            <a:ext cx="5291413" cy="975360"/>
          </a:xfrm>
          <a:custGeom>
            <a:avLst/>
            <a:gdLst/>
            <a:ahLst/>
            <a:cxnLst/>
            <a:rect l="l" t="t" r="r" b="b"/>
            <a:pathLst>
              <a:path w="5291413" h="975360">
                <a:moveTo>
                  <a:pt x="0" y="0"/>
                </a:moveTo>
                <a:lnTo>
                  <a:pt x="5291413" y="0"/>
                </a:lnTo>
                <a:lnTo>
                  <a:pt x="5291413" y="975360"/>
                </a:lnTo>
                <a:lnTo>
                  <a:pt x="0" y="97536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050443" y="2699582"/>
            <a:ext cx="286746" cy="254885"/>
          </a:xfrm>
          <a:custGeom>
            <a:avLst/>
            <a:gdLst/>
            <a:ahLst/>
            <a:cxnLst/>
            <a:rect l="l" t="t" r="r" b="b"/>
            <a:pathLst>
              <a:path w="286746" h="254885">
                <a:moveTo>
                  <a:pt x="208836" y="47791"/>
                </a:moveTo>
                <a:cubicBezTo>
                  <a:pt x="200573" y="47791"/>
                  <a:pt x="192558" y="50031"/>
                  <a:pt x="185538" y="54113"/>
                </a:cubicBezTo>
                <a:cubicBezTo>
                  <a:pt x="177673" y="46148"/>
                  <a:pt x="168513" y="39477"/>
                  <a:pt x="158407" y="34449"/>
                </a:cubicBezTo>
                <a:cubicBezTo>
                  <a:pt x="172446" y="22502"/>
                  <a:pt x="190317" y="15930"/>
                  <a:pt x="208836" y="15930"/>
                </a:cubicBezTo>
                <a:cubicBezTo>
                  <a:pt x="251848" y="15930"/>
                  <a:pt x="286746" y="50778"/>
                  <a:pt x="286746" y="93840"/>
                </a:cubicBezTo>
                <a:cubicBezTo>
                  <a:pt x="286746" y="114499"/>
                  <a:pt x="278532" y="134312"/>
                  <a:pt x="263945" y="148899"/>
                </a:cubicBezTo>
                <a:lnTo>
                  <a:pt x="228550" y="184294"/>
                </a:lnTo>
                <a:cubicBezTo>
                  <a:pt x="213964" y="198880"/>
                  <a:pt x="194151" y="207094"/>
                  <a:pt x="173491" y="207094"/>
                </a:cubicBezTo>
                <a:cubicBezTo>
                  <a:pt x="130479" y="207094"/>
                  <a:pt x="95582" y="172247"/>
                  <a:pt x="95582" y="129185"/>
                </a:cubicBezTo>
                <a:cubicBezTo>
                  <a:pt x="95582" y="128438"/>
                  <a:pt x="95582" y="127691"/>
                  <a:pt x="95632" y="126945"/>
                </a:cubicBezTo>
                <a:cubicBezTo>
                  <a:pt x="95881" y="118133"/>
                  <a:pt x="103199" y="111214"/>
                  <a:pt x="112010" y="111462"/>
                </a:cubicBezTo>
                <a:cubicBezTo>
                  <a:pt x="120821" y="111711"/>
                  <a:pt x="127741" y="119029"/>
                  <a:pt x="127492" y="127841"/>
                </a:cubicBezTo>
                <a:cubicBezTo>
                  <a:pt x="127492" y="128289"/>
                  <a:pt x="127492" y="128737"/>
                  <a:pt x="127492" y="129135"/>
                </a:cubicBezTo>
                <a:cubicBezTo>
                  <a:pt x="127492" y="154574"/>
                  <a:pt x="148102" y="175184"/>
                  <a:pt x="173541" y="175184"/>
                </a:cubicBezTo>
                <a:cubicBezTo>
                  <a:pt x="185737" y="175184"/>
                  <a:pt x="197436" y="170355"/>
                  <a:pt x="206098" y="161693"/>
                </a:cubicBezTo>
                <a:lnTo>
                  <a:pt x="241494" y="126298"/>
                </a:lnTo>
                <a:cubicBezTo>
                  <a:pt x="250106" y="117685"/>
                  <a:pt x="254985" y="105937"/>
                  <a:pt x="254985" y="93740"/>
                </a:cubicBezTo>
                <a:cubicBezTo>
                  <a:pt x="254985" y="68301"/>
                  <a:pt x="234375" y="47691"/>
                  <a:pt x="208936" y="47691"/>
                </a:cubicBezTo>
                <a:close/>
                <a:moveTo>
                  <a:pt x="137001" y="86273"/>
                </a:moveTo>
                <a:cubicBezTo>
                  <a:pt x="136055" y="85874"/>
                  <a:pt x="135109" y="85327"/>
                  <a:pt x="134263" y="84729"/>
                </a:cubicBezTo>
                <a:cubicBezTo>
                  <a:pt x="127990" y="81494"/>
                  <a:pt x="120821" y="79652"/>
                  <a:pt x="113304" y="79652"/>
                </a:cubicBezTo>
                <a:cubicBezTo>
                  <a:pt x="101108" y="79652"/>
                  <a:pt x="89409" y="84480"/>
                  <a:pt x="80747" y="93143"/>
                </a:cubicBezTo>
                <a:lnTo>
                  <a:pt x="45352" y="128538"/>
                </a:lnTo>
                <a:cubicBezTo>
                  <a:pt x="36739" y="137150"/>
                  <a:pt x="31861" y="148899"/>
                  <a:pt x="31861" y="161095"/>
                </a:cubicBezTo>
                <a:cubicBezTo>
                  <a:pt x="31861" y="186534"/>
                  <a:pt x="52470" y="207144"/>
                  <a:pt x="77909" y="207144"/>
                </a:cubicBezTo>
                <a:cubicBezTo>
                  <a:pt x="86123" y="207144"/>
                  <a:pt x="94138" y="204953"/>
                  <a:pt x="101157" y="200871"/>
                </a:cubicBezTo>
                <a:cubicBezTo>
                  <a:pt x="109023" y="208836"/>
                  <a:pt x="118183" y="215507"/>
                  <a:pt x="128339" y="220535"/>
                </a:cubicBezTo>
                <a:cubicBezTo>
                  <a:pt x="114300" y="232433"/>
                  <a:pt x="96478" y="239054"/>
                  <a:pt x="77909" y="239054"/>
                </a:cubicBezTo>
                <a:cubicBezTo>
                  <a:pt x="34897" y="239054"/>
                  <a:pt x="0" y="204207"/>
                  <a:pt x="0" y="161145"/>
                </a:cubicBezTo>
                <a:cubicBezTo>
                  <a:pt x="0" y="140485"/>
                  <a:pt x="8214" y="120672"/>
                  <a:pt x="22800" y="106086"/>
                </a:cubicBezTo>
                <a:lnTo>
                  <a:pt x="58195" y="70691"/>
                </a:lnTo>
                <a:cubicBezTo>
                  <a:pt x="72782" y="56105"/>
                  <a:pt x="92595" y="47891"/>
                  <a:pt x="113255" y="47891"/>
                </a:cubicBezTo>
                <a:cubicBezTo>
                  <a:pt x="156366" y="47891"/>
                  <a:pt x="191164" y="83037"/>
                  <a:pt x="191164" y="125999"/>
                </a:cubicBezTo>
                <a:cubicBezTo>
                  <a:pt x="191164" y="126646"/>
                  <a:pt x="191164" y="127293"/>
                  <a:pt x="191164" y="127940"/>
                </a:cubicBezTo>
                <a:cubicBezTo>
                  <a:pt x="190965" y="136752"/>
                  <a:pt x="183647" y="143672"/>
                  <a:pt x="174835" y="143472"/>
                </a:cubicBezTo>
                <a:cubicBezTo>
                  <a:pt x="166024" y="143273"/>
                  <a:pt x="159104" y="135955"/>
                  <a:pt x="159303" y="127144"/>
                </a:cubicBezTo>
                <a:cubicBezTo>
                  <a:pt x="159303" y="126746"/>
                  <a:pt x="159303" y="126397"/>
                  <a:pt x="159303" y="125999"/>
                </a:cubicBezTo>
                <a:cubicBezTo>
                  <a:pt x="159303" y="109222"/>
                  <a:pt x="150342" y="94487"/>
                  <a:pt x="137001" y="8637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2249891" y="3059823"/>
            <a:ext cx="1883600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7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Social Determinants of Health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515078" y="3229747"/>
            <a:ext cx="1353121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7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ปัจจัยทางสังคม → สุขภาพ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56839" y="3848266"/>
            <a:ext cx="5649951" cy="2846216"/>
          </a:xfrm>
          <a:custGeom>
            <a:avLst/>
            <a:gdLst/>
            <a:ahLst/>
            <a:cxnLst/>
            <a:rect l="l" t="t" r="r" b="b"/>
            <a:pathLst>
              <a:path w="5649951" h="2846216">
                <a:moveTo>
                  <a:pt x="0" y="0"/>
                </a:moveTo>
                <a:lnTo>
                  <a:pt x="5649951" y="0"/>
                </a:lnTo>
                <a:lnTo>
                  <a:pt x="5649951" y="2846216"/>
                </a:lnTo>
                <a:lnTo>
                  <a:pt x="0" y="2846216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56839" y="3848266"/>
            <a:ext cx="33985" cy="2846216"/>
          </a:xfrm>
          <a:custGeom>
            <a:avLst/>
            <a:gdLst/>
            <a:ahLst/>
            <a:cxnLst/>
            <a:rect l="l" t="t" r="r" b="b"/>
            <a:pathLst>
              <a:path w="33985" h="2846216">
                <a:moveTo>
                  <a:pt x="0" y="0"/>
                </a:moveTo>
                <a:lnTo>
                  <a:pt x="33985" y="0"/>
                </a:lnTo>
                <a:lnTo>
                  <a:pt x="33985" y="2846216"/>
                </a:lnTo>
                <a:lnTo>
                  <a:pt x="0" y="284621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74553" y="4052174"/>
            <a:ext cx="133815" cy="152931"/>
          </a:xfrm>
          <a:custGeom>
            <a:avLst/>
            <a:gdLst/>
            <a:ahLst/>
            <a:cxnLst/>
            <a:rect l="l" t="t" r="r" b="b"/>
            <a:pathLst>
              <a:path w="133815" h="152931">
                <a:moveTo>
                  <a:pt x="76466" y="47791"/>
                </a:moveTo>
                <a:lnTo>
                  <a:pt x="76466" y="76466"/>
                </a:lnTo>
                <a:lnTo>
                  <a:pt x="114698" y="76466"/>
                </a:lnTo>
                <a:lnTo>
                  <a:pt x="114698" y="47791"/>
                </a:lnTo>
                <a:lnTo>
                  <a:pt x="76466" y="47791"/>
                </a:lnTo>
                <a:close/>
                <a:moveTo>
                  <a:pt x="57349" y="47791"/>
                </a:moveTo>
                <a:lnTo>
                  <a:pt x="19116" y="47791"/>
                </a:lnTo>
                <a:lnTo>
                  <a:pt x="19116" y="76466"/>
                </a:lnTo>
                <a:lnTo>
                  <a:pt x="57349" y="76466"/>
                </a:lnTo>
                <a:lnTo>
                  <a:pt x="57349" y="47791"/>
                </a:lnTo>
                <a:close/>
                <a:moveTo>
                  <a:pt x="0" y="95582"/>
                </a:moveTo>
                <a:lnTo>
                  <a:pt x="0" y="28675"/>
                </a:lnTo>
                <a:cubicBezTo>
                  <a:pt x="0" y="18131"/>
                  <a:pt x="8573" y="9558"/>
                  <a:pt x="19116" y="9558"/>
                </a:cubicBezTo>
                <a:lnTo>
                  <a:pt x="114698" y="9558"/>
                </a:lnTo>
                <a:cubicBezTo>
                  <a:pt x="125242" y="9558"/>
                  <a:pt x="133815" y="18131"/>
                  <a:pt x="133815" y="28675"/>
                </a:cubicBezTo>
                <a:lnTo>
                  <a:pt x="133815" y="124256"/>
                </a:lnTo>
                <a:cubicBezTo>
                  <a:pt x="133815" y="134800"/>
                  <a:pt x="125242" y="143373"/>
                  <a:pt x="114698" y="143373"/>
                </a:cubicBezTo>
                <a:lnTo>
                  <a:pt x="19116" y="143373"/>
                </a:lnTo>
                <a:cubicBezTo>
                  <a:pt x="8573" y="143373"/>
                  <a:pt x="0" y="134800"/>
                  <a:pt x="0" y="124256"/>
                </a:cubicBezTo>
                <a:lnTo>
                  <a:pt x="0" y="95582"/>
                </a:lnTo>
                <a:close/>
                <a:moveTo>
                  <a:pt x="114698" y="95582"/>
                </a:moveTo>
                <a:lnTo>
                  <a:pt x="76466" y="95582"/>
                </a:lnTo>
                <a:lnTo>
                  <a:pt x="76466" y="124256"/>
                </a:lnTo>
                <a:lnTo>
                  <a:pt x="114698" y="124256"/>
                </a:lnTo>
                <a:lnTo>
                  <a:pt x="114698" y="95582"/>
                </a:lnTo>
                <a:close/>
                <a:moveTo>
                  <a:pt x="57349" y="124256"/>
                </a:moveTo>
                <a:lnTo>
                  <a:pt x="57349" y="95582"/>
                </a:lnTo>
                <a:lnTo>
                  <a:pt x="19116" y="95582"/>
                </a:lnTo>
                <a:lnTo>
                  <a:pt x="19116" y="124256"/>
                </a:lnTo>
                <a:lnTo>
                  <a:pt x="57349" y="124256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84637" y="4018189"/>
            <a:ext cx="5128695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4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ตัวแปรสำคัญ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7153" y="4361434"/>
            <a:ext cx="2606624" cy="491078"/>
          </a:xfrm>
          <a:custGeom>
            <a:avLst/>
            <a:gdLst/>
            <a:ahLst/>
            <a:cxnLst/>
            <a:rect l="l" t="t" r="r" b="b"/>
            <a:pathLst>
              <a:path w="2606624" h="491078">
                <a:moveTo>
                  <a:pt x="0" y="0"/>
                </a:moveTo>
                <a:lnTo>
                  <a:pt x="2606624" y="0"/>
                </a:lnTo>
                <a:lnTo>
                  <a:pt x="2606624" y="491078"/>
                </a:lnTo>
                <a:lnTo>
                  <a:pt x="0" y="49107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1782708" y="4473589"/>
            <a:ext cx="135939" cy="135939"/>
          </a:xfrm>
          <a:custGeom>
            <a:avLst/>
            <a:gdLst/>
            <a:ahLst/>
            <a:cxnLst/>
            <a:rect l="l" t="t" r="r" b="b"/>
            <a:pathLst>
              <a:path w="135939" h="135939">
                <a:moveTo>
                  <a:pt x="0" y="111406"/>
                </a:moveTo>
                <a:lnTo>
                  <a:pt x="0" y="29073"/>
                </a:lnTo>
                <a:cubicBezTo>
                  <a:pt x="0" y="22913"/>
                  <a:pt x="6399" y="18824"/>
                  <a:pt x="12293" y="20577"/>
                </a:cubicBezTo>
                <a:cubicBezTo>
                  <a:pt x="35578" y="27533"/>
                  <a:pt x="52039" y="22037"/>
                  <a:pt x="68607" y="16514"/>
                </a:cubicBezTo>
                <a:cubicBezTo>
                  <a:pt x="85732" y="10806"/>
                  <a:pt x="102963" y="5071"/>
                  <a:pt x="127894" y="13036"/>
                </a:cubicBezTo>
                <a:cubicBezTo>
                  <a:pt x="132806" y="14603"/>
                  <a:pt x="135939" y="19355"/>
                  <a:pt x="135939" y="24533"/>
                </a:cubicBezTo>
                <a:lnTo>
                  <a:pt x="135939" y="106866"/>
                </a:lnTo>
                <a:cubicBezTo>
                  <a:pt x="135939" y="113026"/>
                  <a:pt x="129540" y="117114"/>
                  <a:pt x="123672" y="115362"/>
                </a:cubicBezTo>
                <a:cubicBezTo>
                  <a:pt x="100388" y="108406"/>
                  <a:pt x="83900" y="113902"/>
                  <a:pt x="67359" y="119424"/>
                </a:cubicBezTo>
                <a:cubicBezTo>
                  <a:pt x="50234" y="125133"/>
                  <a:pt x="33002" y="130868"/>
                  <a:pt x="8071" y="122902"/>
                </a:cubicBezTo>
                <a:cubicBezTo>
                  <a:pt x="3160" y="121336"/>
                  <a:pt x="27" y="116583"/>
                  <a:pt x="27" y="111406"/>
                </a:cubicBezTo>
                <a:close/>
                <a:moveTo>
                  <a:pt x="89210" y="67969"/>
                </a:moveTo>
                <a:cubicBezTo>
                  <a:pt x="89210" y="53898"/>
                  <a:pt x="79705" y="42481"/>
                  <a:pt x="67969" y="42481"/>
                </a:cubicBezTo>
                <a:cubicBezTo>
                  <a:pt x="56234" y="42481"/>
                  <a:pt x="46729" y="53898"/>
                  <a:pt x="46729" y="67969"/>
                </a:cubicBezTo>
                <a:cubicBezTo>
                  <a:pt x="46729" y="82041"/>
                  <a:pt x="56234" y="93458"/>
                  <a:pt x="67969" y="93458"/>
                </a:cubicBezTo>
                <a:cubicBezTo>
                  <a:pt x="79705" y="93458"/>
                  <a:pt x="89210" y="82041"/>
                  <a:pt x="89210" y="67969"/>
                </a:cubicBezTo>
                <a:close/>
                <a:moveTo>
                  <a:pt x="31861" y="109813"/>
                </a:moveTo>
                <a:cubicBezTo>
                  <a:pt x="33029" y="109813"/>
                  <a:pt x="33958" y="108804"/>
                  <a:pt x="33772" y="107662"/>
                </a:cubicBezTo>
                <a:cubicBezTo>
                  <a:pt x="32551" y="100281"/>
                  <a:pt x="26604" y="94520"/>
                  <a:pt x="19116" y="93591"/>
                </a:cubicBezTo>
                <a:cubicBezTo>
                  <a:pt x="17948" y="93458"/>
                  <a:pt x="16992" y="94414"/>
                  <a:pt x="16992" y="95582"/>
                </a:cubicBezTo>
                <a:lnTo>
                  <a:pt x="16992" y="106176"/>
                </a:lnTo>
                <a:cubicBezTo>
                  <a:pt x="16992" y="107131"/>
                  <a:pt x="17630" y="107981"/>
                  <a:pt x="18585" y="108220"/>
                </a:cubicBezTo>
                <a:cubicBezTo>
                  <a:pt x="23338" y="109335"/>
                  <a:pt x="27692" y="109840"/>
                  <a:pt x="31861" y="109840"/>
                </a:cubicBezTo>
                <a:close/>
                <a:moveTo>
                  <a:pt x="116424" y="96246"/>
                </a:moveTo>
                <a:cubicBezTo>
                  <a:pt x="117752" y="96458"/>
                  <a:pt x="118946" y="95449"/>
                  <a:pt x="118946" y="94122"/>
                </a:cubicBezTo>
                <a:lnTo>
                  <a:pt x="118946" y="82811"/>
                </a:lnTo>
                <a:cubicBezTo>
                  <a:pt x="118946" y="81643"/>
                  <a:pt x="117991" y="80660"/>
                  <a:pt x="116822" y="80820"/>
                </a:cubicBezTo>
                <a:cubicBezTo>
                  <a:pt x="110132" y="81643"/>
                  <a:pt x="104636" y="86369"/>
                  <a:pt x="102697" y="92661"/>
                </a:cubicBezTo>
                <a:cubicBezTo>
                  <a:pt x="102326" y="93909"/>
                  <a:pt x="103308" y="95077"/>
                  <a:pt x="104609" y="95104"/>
                </a:cubicBezTo>
                <a:cubicBezTo>
                  <a:pt x="108379" y="95210"/>
                  <a:pt x="112309" y="95555"/>
                  <a:pt x="116397" y="96246"/>
                </a:cubicBezTo>
                <a:close/>
                <a:moveTo>
                  <a:pt x="118946" y="40357"/>
                </a:moveTo>
                <a:lnTo>
                  <a:pt x="118946" y="29763"/>
                </a:lnTo>
                <a:cubicBezTo>
                  <a:pt x="118946" y="28807"/>
                  <a:pt x="118283" y="27958"/>
                  <a:pt x="117353" y="27719"/>
                </a:cubicBezTo>
                <a:cubicBezTo>
                  <a:pt x="112601" y="26604"/>
                  <a:pt x="108246" y="26099"/>
                  <a:pt x="104078" y="26099"/>
                </a:cubicBezTo>
                <a:cubicBezTo>
                  <a:pt x="102910" y="26099"/>
                  <a:pt x="101981" y="27108"/>
                  <a:pt x="102166" y="28250"/>
                </a:cubicBezTo>
                <a:cubicBezTo>
                  <a:pt x="103388" y="35631"/>
                  <a:pt x="109335" y="41392"/>
                  <a:pt x="116822" y="42322"/>
                </a:cubicBezTo>
                <a:cubicBezTo>
                  <a:pt x="117991" y="42454"/>
                  <a:pt x="118946" y="41498"/>
                  <a:pt x="118946" y="40330"/>
                </a:cubicBezTo>
                <a:close/>
                <a:moveTo>
                  <a:pt x="33241" y="43251"/>
                </a:moveTo>
                <a:cubicBezTo>
                  <a:pt x="33613" y="42003"/>
                  <a:pt x="32631" y="40835"/>
                  <a:pt x="31330" y="40808"/>
                </a:cubicBezTo>
                <a:cubicBezTo>
                  <a:pt x="27559" y="40702"/>
                  <a:pt x="23630" y="40357"/>
                  <a:pt x="19541" y="39666"/>
                </a:cubicBezTo>
                <a:cubicBezTo>
                  <a:pt x="18214" y="39454"/>
                  <a:pt x="17019" y="40463"/>
                  <a:pt x="17019" y="41791"/>
                </a:cubicBezTo>
                <a:lnTo>
                  <a:pt x="16992" y="53101"/>
                </a:lnTo>
                <a:cubicBezTo>
                  <a:pt x="16992" y="54269"/>
                  <a:pt x="17948" y="55252"/>
                  <a:pt x="19116" y="55092"/>
                </a:cubicBezTo>
                <a:cubicBezTo>
                  <a:pt x="25807" y="54269"/>
                  <a:pt x="31303" y="49543"/>
                  <a:pt x="33241" y="4325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93032" y="4643512"/>
            <a:ext cx="2514866" cy="1359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รายได้ครัวเรือน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29075" y="4361434"/>
            <a:ext cx="2606624" cy="491078"/>
          </a:xfrm>
          <a:custGeom>
            <a:avLst/>
            <a:gdLst/>
            <a:ahLst/>
            <a:cxnLst/>
            <a:rect l="l" t="t" r="r" b="b"/>
            <a:pathLst>
              <a:path w="2606624" h="491078">
                <a:moveTo>
                  <a:pt x="0" y="0"/>
                </a:moveTo>
                <a:lnTo>
                  <a:pt x="2606624" y="0"/>
                </a:lnTo>
                <a:lnTo>
                  <a:pt x="2606624" y="491078"/>
                </a:lnTo>
                <a:lnTo>
                  <a:pt x="0" y="49107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456133" y="4473589"/>
            <a:ext cx="152931" cy="135939"/>
          </a:xfrm>
          <a:custGeom>
            <a:avLst/>
            <a:gdLst/>
            <a:ahLst/>
            <a:cxnLst/>
            <a:rect l="l" t="t" r="r" b="b"/>
            <a:pathLst>
              <a:path w="152931" h="135939">
                <a:moveTo>
                  <a:pt x="33985" y="16992"/>
                </a:moveTo>
                <a:cubicBezTo>
                  <a:pt x="33985" y="7620"/>
                  <a:pt x="41605" y="0"/>
                  <a:pt x="50977" y="0"/>
                </a:cubicBezTo>
                <a:lnTo>
                  <a:pt x="101954" y="0"/>
                </a:lnTo>
                <a:cubicBezTo>
                  <a:pt x="111326" y="0"/>
                  <a:pt x="118946" y="7620"/>
                  <a:pt x="118946" y="16992"/>
                </a:cubicBezTo>
                <a:lnTo>
                  <a:pt x="118946" y="33985"/>
                </a:lnTo>
                <a:lnTo>
                  <a:pt x="135939" y="33985"/>
                </a:lnTo>
                <a:cubicBezTo>
                  <a:pt x="145311" y="33985"/>
                  <a:pt x="152931" y="41605"/>
                  <a:pt x="152931" y="50977"/>
                </a:cubicBezTo>
                <a:lnTo>
                  <a:pt x="152931" y="118946"/>
                </a:lnTo>
                <a:cubicBezTo>
                  <a:pt x="152931" y="128319"/>
                  <a:pt x="145311" y="135939"/>
                  <a:pt x="135939" y="135939"/>
                </a:cubicBezTo>
                <a:lnTo>
                  <a:pt x="16992" y="135939"/>
                </a:lnTo>
                <a:cubicBezTo>
                  <a:pt x="7620" y="135939"/>
                  <a:pt x="0" y="128319"/>
                  <a:pt x="0" y="118946"/>
                </a:cubicBezTo>
                <a:lnTo>
                  <a:pt x="0" y="50977"/>
                </a:lnTo>
                <a:cubicBezTo>
                  <a:pt x="0" y="41605"/>
                  <a:pt x="7620" y="33985"/>
                  <a:pt x="16992" y="33985"/>
                </a:cubicBezTo>
                <a:lnTo>
                  <a:pt x="33985" y="33985"/>
                </a:lnTo>
                <a:lnTo>
                  <a:pt x="33985" y="16992"/>
                </a:lnTo>
                <a:close/>
                <a:moveTo>
                  <a:pt x="72217" y="93458"/>
                </a:moveTo>
                <a:cubicBezTo>
                  <a:pt x="67518" y="93458"/>
                  <a:pt x="63721" y="97255"/>
                  <a:pt x="63721" y="101954"/>
                </a:cubicBezTo>
                <a:lnTo>
                  <a:pt x="63721" y="123194"/>
                </a:lnTo>
                <a:lnTo>
                  <a:pt x="89210" y="123194"/>
                </a:lnTo>
                <a:lnTo>
                  <a:pt x="89210" y="101954"/>
                </a:lnTo>
                <a:cubicBezTo>
                  <a:pt x="89210" y="97255"/>
                  <a:pt x="85413" y="93458"/>
                  <a:pt x="80714" y="93458"/>
                </a:cubicBezTo>
                <a:lnTo>
                  <a:pt x="72217" y="93458"/>
                </a:lnTo>
                <a:close/>
                <a:moveTo>
                  <a:pt x="33985" y="97706"/>
                </a:moveTo>
                <a:lnTo>
                  <a:pt x="33985" y="89210"/>
                </a:lnTo>
                <a:cubicBezTo>
                  <a:pt x="33985" y="86873"/>
                  <a:pt x="32073" y="84962"/>
                  <a:pt x="29737" y="84962"/>
                </a:cubicBezTo>
                <a:lnTo>
                  <a:pt x="21240" y="84962"/>
                </a:lnTo>
                <a:cubicBezTo>
                  <a:pt x="18904" y="84962"/>
                  <a:pt x="16992" y="86873"/>
                  <a:pt x="16992" y="89210"/>
                </a:cubicBezTo>
                <a:lnTo>
                  <a:pt x="16992" y="97706"/>
                </a:lnTo>
                <a:cubicBezTo>
                  <a:pt x="16992" y="100042"/>
                  <a:pt x="18904" y="101954"/>
                  <a:pt x="21240" y="101954"/>
                </a:cubicBezTo>
                <a:lnTo>
                  <a:pt x="29737" y="101954"/>
                </a:lnTo>
                <a:cubicBezTo>
                  <a:pt x="32073" y="101954"/>
                  <a:pt x="33985" y="100042"/>
                  <a:pt x="33985" y="97706"/>
                </a:cubicBezTo>
                <a:close/>
                <a:moveTo>
                  <a:pt x="29737" y="67969"/>
                </a:moveTo>
                <a:cubicBezTo>
                  <a:pt x="32073" y="67969"/>
                  <a:pt x="33985" y="66058"/>
                  <a:pt x="33985" y="63721"/>
                </a:cubicBezTo>
                <a:lnTo>
                  <a:pt x="33985" y="55225"/>
                </a:lnTo>
                <a:cubicBezTo>
                  <a:pt x="33985" y="52889"/>
                  <a:pt x="32073" y="50977"/>
                  <a:pt x="29737" y="50977"/>
                </a:cubicBezTo>
                <a:lnTo>
                  <a:pt x="21240" y="50977"/>
                </a:lnTo>
                <a:cubicBezTo>
                  <a:pt x="18904" y="50977"/>
                  <a:pt x="16992" y="52889"/>
                  <a:pt x="16992" y="55225"/>
                </a:cubicBezTo>
                <a:lnTo>
                  <a:pt x="16992" y="63721"/>
                </a:lnTo>
                <a:cubicBezTo>
                  <a:pt x="16992" y="66058"/>
                  <a:pt x="18904" y="67969"/>
                  <a:pt x="21240" y="67969"/>
                </a:cubicBezTo>
                <a:lnTo>
                  <a:pt x="29737" y="67969"/>
                </a:lnTo>
                <a:close/>
                <a:moveTo>
                  <a:pt x="135939" y="97706"/>
                </a:moveTo>
                <a:lnTo>
                  <a:pt x="135939" y="89210"/>
                </a:lnTo>
                <a:cubicBezTo>
                  <a:pt x="135939" y="86873"/>
                  <a:pt x="134027" y="84962"/>
                  <a:pt x="131691" y="84962"/>
                </a:cubicBezTo>
                <a:lnTo>
                  <a:pt x="123194" y="84962"/>
                </a:lnTo>
                <a:cubicBezTo>
                  <a:pt x="120858" y="84962"/>
                  <a:pt x="118946" y="86873"/>
                  <a:pt x="118946" y="89210"/>
                </a:cubicBezTo>
                <a:lnTo>
                  <a:pt x="118946" y="97706"/>
                </a:lnTo>
                <a:cubicBezTo>
                  <a:pt x="118946" y="100042"/>
                  <a:pt x="120858" y="101954"/>
                  <a:pt x="123194" y="101954"/>
                </a:cubicBezTo>
                <a:lnTo>
                  <a:pt x="131691" y="101954"/>
                </a:lnTo>
                <a:cubicBezTo>
                  <a:pt x="134027" y="101954"/>
                  <a:pt x="135939" y="100042"/>
                  <a:pt x="135939" y="97706"/>
                </a:cubicBezTo>
                <a:close/>
                <a:moveTo>
                  <a:pt x="131691" y="67969"/>
                </a:moveTo>
                <a:cubicBezTo>
                  <a:pt x="134027" y="67969"/>
                  <a:pt x="135939" y="66058"/>
                  <a:pt x="135939" y="63721"/>
                </a:cubicBezTo>
                <a:lnTo>
                  <a:pt x="135939" y="55225"/>
                </a:lnTo>
                <a:cubicBezTo>
                  <a:pt x="135939" y="52889"/>
                  <a:pt x="134027" y="50977"/>
                  <a:pt x="131691" y="50977"/>
                </a:cubicBezTo>
                <a:lnTo>
                  <a:pt x="123194" y="50977"/>
                </a:lnTo>
                <a:cubicBezTo>
                  <a:pt x="120858" y="50977"/>
                  <a:pt x="118946" y="52889"/>
                  <a:pt x="118946" y="55225"/>
                </a:cubicBezTo>
                <a:lnTo>
                  <a:pt x="118946" y="63721"/>
                </a:lnTo>
                <a:cubicBezTo>
                  <a:pt x="118946" y="66058"/>
                  <a:pt x="120858" y="67969"/>
                  <a:pt x="123194" y="67969"/>
                </a:cubicBezTo>
                <a:lnTo>
                  <a:pt x="131691" y="67969"/>
                </a:lnTo>
                <a:close/>
                <a:moveTo>
                  <a:pt x="70093" y="27613"/>
                </a:moveTo>
                <a:lnTo>
                  <a:pt x="70093" y="36109"/>
                </a:lnTo>
                <a:lnTo>
                  <a:pt x="61597" y="36109"/>
                </a:lnTo>
                <a:cubicBezTo>
                  <a:pt x="59261" y="36109"/>
                  <a:pt x="57349" y="38020"/>
                  <a:pt x="57349" y="40357"/>
                </a:cubicBezTo>
                <a:lnTo>
                  <a:pt x="57349" y="44605"/>
                </a:lnTo>
                <a:cubicBezTo>
                  <a:pt x="57349" y="46941"/>
                  <a:pt x="59261" y="48853"/>
                  <a:pt x="61597" y="48853"/>
                </a:cubicBezTo>
                <a:lnTo>
                  <a:pt x="70093" y="48853"/>
                </a:lnTo>
                <a:lnTo>
                  <a:pt x="70093" y="57349"/>
                </a:lnTo>
                <a:cubicBezTo>
                  <a:pt x="70093" y="59686"/>
                  <a:pt x="72005" y="61597"/>
                  <a:pt x="74341" y="61597"/>
                </a:cubicBezTo>
                <a:lnTo>
                  <a:pt x="78590" y="61597"/>
                </a:lnTo>
                <a:cubicBezTo>
                  <a:pt x="80926" y="61597"/>
                  <a:pt x="82838" y="59686"/>
                  <a:pt x="82838" y="57349"/>
                </a:cubicBezTo>
                <a:lnTo>
                  <a:pt x="82838" y="48853"/>
                </a:lnTo>
                <a:lnTo>
                  <a:pt x="91334" y="48853"/>
                </a:lnTo>
                <a:cubicBezTo>
                  <a:pt x="93670" y="48853"/>
                  <a:pt x="95582" y="46941"/>
                  <a:pt x="95582" y="44605"/>
                </a:cubicBezTo>
                <a:lnTo>
                  <a:pt x="95582" y="40357"/>
                </a:lnTo>
                <a:cubicBezTo>
                  <a:pt x="95582" y="38020"/>
                  <a:pt x="93670" y="36109"/>
                  <a:pt x="91334" y="36109"/>
                </a:cubicBezTo>
                <a:lnTo>
                  <a:pt x="82838" y="36109"/>
                </a:lnTo>
                <a:lnTo>
                  <a:pt x="82838" y="27613"/>
                </a:lnTo>
                <a:cubicBezTo>
                  <a:pt x="82838" y="25276"/>
                  <a:pt x="80926" y="23364"/>
                  <a:pt x="78590" y="23364"/>
                </a:cubicBezTo>
                <a:lnTo>
                  <a:pt x="74341" y="23364"/>
                </a:lnTo>
                <a:cubicBezTo>
                  <a:pt x="72005" y="23364"/>
                  <a:pt x="70093" y="25276"/>
                  <a:pt x="70093" y="27613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3274954" y="4643512"/>
            <a:ext cx="2514866" cy="1359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การเข้าถึงบริการ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47153" y="4925475"/>
            <a:ext cx="2606624" cy="491078"/>
          </a:xfrm>
          <a:custGeom>
            <a:avLst/>
            <a:gdLst/>
            <a:ahLst/>
            <a:cxnLst/>
            <a:rect l="l" t="t" r="r" b="b"/>
            <a:pathLst>
              <a:path w="2606624" h="491078">
                <a:moveTo>
                  <a:pt x="0" y="0"/>
                </a:moveTo>
                <a:lnTo>
                  <a:pt x="2606624" y="0"/>
                </a:lnTo>
                <a:lnTo>
                  <a:pt x="2606624" y="491078"/>
                </a:lnTo>
                <a:lnTo>
                  <a:pt x="0" y="49107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782708" y="5037621"/>
            <a:ext cx="135939" cy="135939"/>
          </a:xfrm>
          <a:custGeom>
            <a:avLst/>
            <a:gdLst/>
            <a:ahLst/>
            <a:cxnLst/>
            <a:rect l="l" t="t" r="r" b="b"/>
            <a:pathLst>
              <a:path w="135939" h="135939">
                <a:moveTo>
                  <a:pt x="67969" y="0"/>
                </a:moveTo>
                <a:cubicBezTo>
                  <a:pt x="69191" y="0"/>
                  <a:pt x="70412" y="266"/>
                  <a:pt x="71527" y="770"/>
                </a:cubicBezTo>
                <a:lnTo>
                  <a:pt x="121548" y="21984"/>
                </a:lnTo>
                <a:cubicBezTo>
                  <a:pt x="127389" y="24453"/>
                  <a:pt x="131744" y="30214"/>
                  <a:pt x="131717" y="37171"/>
                </a:cubicBezTo>
                <a:cubicBezTo>
                  <a:pt x="131584" y="63509"/>
                  <a:pt x="120752" y="111698"/>
                  <a:pt x="75005" y="133602"/>
                </a:cubicBezTo>
                <a:cubicBezTo>
                  <a:pt x="70571" y="135726"/>
                  <a:pt x="65420" y="135726"/>
                  <a:pt x="60987" y="133602"/>
                </a:cubicBezTo>
                <a:cubicBezTo>
                  <a:pt x="15213" y="111698"/>
                  <a:pt x="4407" y="63509"/>
                  <a:pt x="4275" y="37171"/>
                </a:cubicBezTo>
                <a:cubicBezTo>
                  <a:pt x="4248" y="30214"/>
                  <a:pt x="8602" y="24453"/>
                  <a:pt x="14443" y="21984"/>
                </a:cubicBezTo>
                <a:lnTo>
                  <a:pt x="64438" y="770"/>
                </a:lnTo>
                <a:cubicBezTo>
                  <a:pt x="65553" y="266"/>
                  <a:pt x="66748" y="0"/>
                  <a:pt x="67969" y="0"/>
                </a:cubicBezTo>
                <a:close/>
                <a:moveTo>
                  <a:pt x="67969" y="17736"/>
                </a:moveTo>
                <a:lnTo>
                  <a:pt x="67969" y="118123"/>
                </a:lnTo>
                <a:cubicBezTo>
                  <a:pt x="104609" y="100388"/>
                  <a:pt x="114459" y="61093"/>
                  <a:pt x="114698" y="37569"/>
                </a:cubicBezTo>
                <a:lnTo>
                  <a:pt x="67969" y="17762"/>
                </a:lnTo>
                <a:lnTo>
                  <a:pt x="67969" y="1776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93032" y="5207545"/>
            <a:ext cx="2514866" cy="1359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ประกันสุขภาพ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229075" y="4925475"/>
            <a:ext cx="2606624" cy="491078"/>
          </a:xfrm>
          <a:custGeom>
            <a:avLst/>
            <a:gdLst/>
            <a:ahLst/>
            <a:cxnLst/>
            <a:rect l="l" t="t" r="r" b="b"/>
            <a:pathLst>
              <a:path w="2606624" h="491078">
                <a:moveTo>
                  <a:pt x="0" y="0"/>
                </a:moveTo>
                <a:lnTo>
                  <a:pt x="2606624" y="0"/>
                </a:lnTo>
                <a:lnTo>
                  <a:pt x="2606624" y="491078"/>
                </a:lnTo>
                <a:lnTo>
                  <a:pt x="0" y="49107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4464630" y="5037621"/>
            <a:ext cx="135939" cy="135939"/>
          </a:xfrm>
          <a:custGeom>
            <a:avLst/>
            <a:gdLst/>
            <a:ahLst/>
            <a:cxnLst/>
            <a:rect l="l" t="t" r="r" b="b"/>
            <a:pathLst>
              <a:path w="135939" h="135939">
                <a:moveTo>
                  <a:pt x="33985" y="25489"/>
                </a:moveTo>
                <a:lnTo>
                  <a:pt x="33985" y="21240"/>
                </a:lnTo>
                <a:cubicBezTo>
                  <a:pt x="33985" y="9505"/>
                  <a:pt x="56818" y="0"/>
                  <a:pt x="84962" y="0"/>
                </a:cubicBezTo>
                <a:cubicBezTo>
                  <a:pt x="113105" y="0"/>
                  <a:pt x="135939" y="9505"/>
                  <a:pt x="135939" y="21240"/>
                </a:cubicBezTo>
                <a:lnTo>
                  <a:pt x="135939" y="25489"/>
                </a:lnTo>
                <a:cubicBezTo>
                  <a:pt x="135939" y="33613"/>
                  <a:pt x="124973" y="40675"/>
                  <a:pt x="108857" y="44260"/>
                </a:cubicBezTo>
                <a:cubicBezTo>
                  <a:pt x="108220" y="43516"/>
                  <a:pt x="107556" y="42799"/>
                  <a:pt x="106892" y="42136"/>
                </a:cubicBezTo>
                <a:cubicBezTo>
                  <a:pt x="102777" y="38073"/>
                  <a:pt x="97467" y="34994"/>
                  <a:pt x="91918" y="32710"/>
                </a:cubicBezTo>
                <a:cubicBezTo>
                  <a:pt x="80793" y="28064"/>
                  <a:pt x="66297" y="25515"/>
                  <a:pt x="50977" y="25515"/>
                </a:cubicBezTo>
                <a:cubicBezTo>
                  <a:pt x="45162" y="25515"/>
                  <a:pt x="39481" y="25887"/>
                  <a:pt x="34038" y="26604"/>
                </a:cubicBezTo>
                <a:cubicBezTo>
                  <a:pt x="33985" y="26258"/>
                  <a:pt x="33985" y="25887"/>
                  <a:pt x="33985" y="25515"/>
                </a:cubicBezTo>
                <a:close/>
                <a:moveTo>
                  <a:pt x="114698" y="93723"/>
                </a:moveTo>
                <a:lnTo>
                  <a:pt x="114698" y="81457"/>
                </a:lnTo>
                <a:cubicBezTo>
                  <a:pt x="118707" y="80422"/>
                  <a:pt x="122478" y="79200"/>
                  <a:pt x="125903" y="77766"/>
                </a:cubicBezTo>
                <a:cubicBezTo>
                  <a:pt x="129407" y="76306"/>
                  <a:pt x="132832" y="74527"/>
                  <a:pt x="135939" y="72377"/>
                </a:cubicBezTo>
                <a:lnTo>
                  <a:pt x="135939" y="76466"/>
                </a:lnTo>
                <a:cubicBezTo>
                  <a:pt x="135939" y="83581"/>
                  <a:pt x="127575" y="89874"/>
                  <a:pt x="114698" y="93723"/>
                </a:cubicBezTo>
                <a:close/>
                <a:moveTo>
                  <a:pt x="114698" y="68235"/>
                </a:moveTo>
                <a:lnTo>
                  <a:pt x="114698" y="59473"/>
                </a:lnTo>
                <a:cubicBezTo>
                  <a:pt x="114698" y="58278"/>
                  <a:pt x="114592" y="57137"/>
                  <a:pt x="114433" y="56022"/>
                </a:cubicBezTo>
                <a:cubicBezTo>
                  <a:pt x="118548" y="54986"/>
                  <a:pt x="122398" y="53738"/>
                  <a:pt x="125903" y="52251"/>
                </a:cubicBezTo>
                <a:cubicBezTo>
                  <a:pt x="129407" y="50765"/>
                  <a:pt x="132832" y="49012"/>
                  <a:pt x="135939" y="46862"/>
                </a:cubicBezTo>
                <a:lnTo>
                  <a:pt x="135939" y="50950"/>
                </a:lnTo>
                <a:cubicBezTo>
                  <a:pt x="135939" y="58066"/>
                  <a:pt x="127575" y="64358"/>
                  <a:pt x="114698" y="68208"/>
                </a:cubicBezTo>
                <a:close/>
                <a:moveTo>
                  <a:pt x="0" y="63721"/>
                </a:moveTo>
                <a:lnTo>
                  <a:pt x="0" y="59473"/>
                </a:lnTo>
                <a:cubicBezTo>
                  <a:pt x="0" y="47738"/>
                  <a:pt x="22833" y="38233"/>
                  <a:pt x="50977" y="38233"/>
                </a:cubicBezTo>
                <a:cubicBezTo>
                  <a:pt x="79121" y="38233"/>
                  <a:pt x="101954" y="47738"/>
                  <a:pt x="101954" y="59473"/>
                </a:cubicBezTo>
                <a:lnTo>
                  <a:pt x="101954" y="63721"/>
                </a:lnTo>
                <a:cubicBezTo>
                  <a:pt x="101954" y="75457"/>
                  <a:pt x="79121" y="84962"/>
                  <a:pt x="50977" y="84962"/>
                </a:cubicBezTo>
                <a:cubicBezTo>
                  <a:pt x="22833" y="84962"/>
                  <a:pt x="0" y="75457"/>
                  <a:pt x="0" y="63721"/>
                </a:cubicBezTo>
                <a:close/>
                <a:moveTo>
                  <a:pt x="101954" y="89210"/>
                </a:moveTo>
                <a:cubicBezTo>
                  <a:pt x="101954" y="100945"/>
                  <a:pt x="79121" y="110450"/>
                  <a:pt x="50977" y="110450"/>
                </a:cubicBezTo>
                <a:cubicBezTo>
                  <a:pt x="22833" y="110450"/>
                  <a:pt x="0" y="100945"/>
                  <a:pt x="0" y="89210"/>
                </a:cubicBezTo>
                <a:lnTo>
                  <a:pt x="0" y="85121"/>
                </a:lnTo>
                <a:cubicBezTo>
                  <a:pt x="3080" y="87272"/>
                  <a:pt x="6505" y="89024"/>
                  <a:pt x="10036" y="90511"/>
                </a:cubicBezTo>
                <a:cubicBezTo>
                  <a:pt x="21161" y="95157"/>
                  <a:pt x="35657" y="97706"/>
                  <a:pt x="50977" y="97706"/>
                </a:cubicBezTo>
                <a:cubicBezTo>
                  <a:pt x="66297" y="97706"/>
                  <a:pt x="80793" y="95131"/>
                  <a:pt x="91918" y="90511"/>
                </a:cubicBezTo>
                <a:cubicBezTo>
                  <a:pt x="95423" y="89050"/>
                  <a:pt x="98848" y="87272"/>
                  <a:pt x="101954" y="85121"/>
                </a:cubicBezTo>
                <a:lnTo>
                  <a:pt x="101954" y="89210"/>
                </a:lnTo>
                <a:close/>
                <a:moveTo>
                  <a:pt x="101954" y="110609"/>
                </a:moveTo>
                <a:lnTo>
                  <a:pt x="101954" y="114698"/>
                </a:lnTo>
                <a:cubicBezTo>
                  <a:pt x="101954" y="126434"/>
                  <a:pt x="79121" y="135939"/>
                  <a:pt x="50977" y="135939"/>
                </a:cubicBezTo>
                <a:cubicBezTo>
                  <a:pt x="22833" y="135939"/>
                  <a:pt x="0" y="126434"/>
                  <a:pt x="0" y="114698"/>
                </a:cubicBezTo>
                <a:lnTo>
                  <a:pt x="0" y="110609"/>
                </a:lnTo>
                <a:cubicBezTo>
                  <a:pt x="3080" y="112760"/>
                  <a:pt x="6505" y="114512"/>
                  <a:pt x="10036" y="115999"/>
                </a:cubicBezTo>
                <a:cubicBezTo>
                  <a:pt x="21161" y="120646"/>
                  <a:pt x="35657" y="123194"/>
                  <a:pt x="50977" y="123194"/>
                </a:cubicBezTo>
                <a:cubicBezTo>
                  <a:pt x="66297" y="123194"/>
                  <a:pt x="80793" y="120619"/>
                  <a:pt x="91918" y="115999"/>
                </a:cubicBezTo>
                <a:cubicBezTo>
                  <a:pt x="95423" y="114539"/>
                  <a:pt x="98848" y="112760"/>
                  <a:pt x="101954" y="11060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3274954" y="5207545"/>
            <a:ext cx="2514866" cy="1359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0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ค่าใช้จ่ายสุขภาพ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79475" y="1469339"/>
            <a:ext cx="5666944" cy="2616820"/>
          </a:xfrm>
          <a:custGeom>
            <a:avLst/>
            <a:gdLst/>
            <a:ahLst/>
            <a:cxnLst/>
            <a:rect l="l" t="t" r="r" b="b"/>
            <a:pathLst>
              <a:path w="5666944" h="2616820">
                <a:moveTo>
                  <a:pt x="0" y="0"/>
                </a:moveTo>
                <a:lnTo>
                  <a:pt x="5666944" y="0"/>
                </a:lnTo>
                <a:lnTo>
                  <a:pt x="5666944" y="2616820"/>
                </a:lnTo>
                <a:lnTo>
                  <a:pt x="0" y="261682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370639" y="1652861"/>
            <a:ext cx="169923" cy="169923"/>
          </a:xfrm>
          <a:custGeom>
            <a:avLst/>
            <a:gdLst/>
            <a:ahLst/>
            <a:cxnLst/>
            <a:rect l="l" t="t" r="r" b="b"/>
            <a:pathLst>
              <a:path w="169923" h="169923">
                <a:moveTo>
                  <a:pt x="148683" y="84962"/>
                </a:moveTo>
                <a:cubicBezTo>
                  <a:pt x="148683" y="49793"/>
                  <a:pt x="120130" y="21240"/>
                  <a:pt x="84962" y="21240"/>
                </a:cubicBezTo>
                <a:cubicBezTo>
                  <a:pt x="49793" y="21240"/>
                  <a:pt x="21240" y="49793"/>
                  <a:pt x="21240" y="84962"/>
                </a:cubicBezTo>
                <a:cubicBezTo>
                  <a:pt x="21240" y="120130"/>
                  <a:pt x="49793" y="148683"/>
                  <a:pt x="84962" y="148683"/>
                </a:cubicBezTo>
                <a:cubicBezTo>
                  <a:pt x="120130" y="148683"/>
                  <a:pt x="148683" y="120130"/>
                  <a:pt x="148683" y="84962"/>
                </a:cubicBezTo>
                <a:close/>
                <a:moveTo>
                  <a:pt x="0" y="84962"/>
                </a:moveTo>
                <a:cubicBezTo>
                  <a:pt x="0" y="38070"/>
                  <a:pt x="38070" y="0"/>
                  <a:pt x="84962" y="0"/>
                </a:cubicBezTo>
                <a:cubicBezTo>
                  <a:pt x="131853" y="0"/>
                  <a:pt x="169923" y="38070"/>
                  <a:pt x="169923" y="84962"/>
                </a:cubicBezTo>
                <a:cubicBezTo>
                  <a:pt x="169923" y="131853"/>
                  <a:pt x="131853" y="169923"/>
                  <a:pt x="84962" y="169923"/>
                </a:cubicBezTo>
                <a:cubicBezTo>
                  <a:pt x="38070" y="169923"/>
                  <a:pt x="0" y="131853"/>
                  <a:pt x="0" y="84962"/>
                </a:cubicBezTo>
                <a:close/>
                <a:moveTo>
                  <a:pt x="84962" y="111512"/>
                </a:moveTo>
                <a:cubicBezTo>
                  <a:pt x="99615" y="111512"/>
                  <a:pt x="111512" y="99615"/>
                  <a:pt x="111512" y="84962"/>
                </a:cubicBezTo>
                <a:cubicBezTo>
                  <a:pt x="111512" y="70308"/>
                  <a:pt x="99615" y="58411"/>
                  <a:pt x="84962" y="58411"/>
                </a:cubicBezTo>
                <a:cubicBezTo>
                  <a:pt x="70308" y="58411"/>
                  <a:pt x="58411" y="70308"/>
                  <a:pt x="58411" y="84962"/>
                </a:cubicBezTo>
                <a:cubicBezTo>
                  <a:pt x="58411" y="99615"/>
                  <a:pt x="70308" y="111512"/>
                  <a:pt x="84962" y="111512"/>
                </a:cubicBezTo>
                <a:close/>
                <a:moveTo>
                  <a:pt x="84962" y="37171"/>
                </a:moveTo>
                <a:cubicBezTo>
                  <a:pt x="111338" y="37171"/>
                  <a:pt x="132753" y="58585"/>
                  <a:pt x="132753" y="84962"/>
                </a:cubicBezTo>
                <a:cubicBezTo>
                  <a:pt x="132753" y="111338"/>
                  <a:pt x="111338" y="132753"/>
                  <a:pt x="84962" y="132753"/>
                </a:cubicBezTo>
                <a:cubicBezTo>
                  <a:pt x="58585" y="132753"/>
                  <a:pt x="37171" y="111338"/>
                  <a:pt x="37171" y="84962"/>
                </a:cubicBezTo>
                <a:cubicBezTo>
                  <a:pt x="37171" y="58585"/>
                  <a:pt x="58585" y="37171"/>
                  <a:pt x="84962" y="37171"/>
                </a:cubicBezTo>
                <a:close/>
                <a:moveTo>
                  <a:pt x="74341" y="84962"/>
                </a:moveTo>
                <a:cubicBezTo>
                  <a:pt x="74341" y="79100"/>
                  <a:pt x="79100" y="74341"/>
                  <a:pt x="84962" y="74341"/>
                </a:cubicBezTo>
                <a:cubicBezTo>
                  <a:pt x="90823" y="74341"/>
                  <a:pt x="95582" y="79100"/>
                  <a:pt x="95582" y="84962"/>
                </a:cubicBezTo>
                <a:cubicBezTo>
                  <a:pt x="95582" y="90823"/>
                  <a:pt x="90823" y="95582"/>
                  <a:pt x="84962" y="95582"/>
                </a:cubicBezTo>
                <a:cubicBezTo>
                  <a:pt x="79100" y="95582"/>
                  <a:pt x="74341" y="90823"/>
                  <a:pt x="74341" y="8496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607273" y="1639262"/>
            <a:ext cx="5154184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8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การใช้งานหลัก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49398" y="1979109"/>
            <a:ext cx="5327097" cy="577739"/>
          </a:xfrm>
          <a:custGeom>
            <a:avLst/>
            <a:gdLst/>
            <a:ahLst/>
            <a:cxnLst/>
            <a:rect l="l" t="t" r="r" b="b"/>
            <a:pathLst>
              <a:path w="5327097" h="577739">
                <a:moveTo>
                  <a:pt x="0" y="0"/>
                </a:moveTo>
                <a:lnTo>
                  <a:pt x="5327097" y="0"/>
                </a:lnTo>
                <a:lnTo>
                  <a:pt x="5327097" y="577739"/>
                </a:lnTo>
                <a:lnTo>
                  <a:pt x="0" y="5777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451352" y="2081063"/>
            <a:ext cx="5191158" cy="203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7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วิเคราะห์ความเหลื่อมล้ำ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51352" y="2284971"/>
            <a:ext cx="5182662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7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inequality by income quintile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49398" y="2658803"/>
            <a:ext cx="5327097" cy="577739"/>
          </a:xfrm>
          <a:custGeom>
            <a:avLst/>
            <a:gdLst/>
            <a:ahLst/>
            <a:cxnLst/>
            <a:rect l="l" t="t" r="r" b="b"/>
            <a:pathLst>
              <a:path w="5327097" h="577739">
                <a:moveTo>
                  <a:pt x="0" y="0"/>
                </a:moveTo>
                <a:lnTo>
                  <a:pt x="5327097" y="0"/>
                </a:lnTo>
                <a:lnTo>
                  <a:pt x="5327097" y="577739"/>
                </a:lnTo>
                <a:lnTo>
                  <a:pt x="0" y="5777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451352" y="2760757"/>
            <a:ext cx="5191158" cy="203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7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ประเมินภาระค่าใช้จ่าย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51352" y="2964665"/>
            <a:ext cx="5182662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7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Catastrophic health expenditure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49398" y="3338496"/>
            <a:ext cx="5327097" cy="577739"/>
          </a:xfrm>
          <a:custGeom>
            <a:avLst/>
            <a:gdLst/>
            <a:ahLst/>
            <a:cxnLst/>
            <a:rect l="l" t="t" r="r" b="b"/>
            <a:pathLst>
              <a:path w="5327097" h="577739">
                <a:moveTo>
                  <a:pt x="0" y="0"/>
                </a:moveTo>
                <a:lnTo>
                  <a:pt x="5327097" y="0"/>
                </a:lnTo>
                <a:lnTo>
                  <a:pt x="5327097" y="577739"/>
                </a:lnTo>
                <a:lnTo>
                  <a:pt x="0" y="5777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451352" y="3440450"/>
            <a:ext cx="5191158" cy="203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7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 Universal Health Coverage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51352" y="3644358"/>
            <a:ext cx="5182662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7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การเข้าถึงบริการตามกลุ่มรายได้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96467" y="4222097"/>
            <a:ext cx="5649951" cy="1962615"/>
          </a:xfrm>
          <a:custGeom>
            <a:avLst/>
            <a:gdLst/>
            <a:ahLst/>
            <a:cxnLst/>
            <a:rect l="l" t="t" r="r" b="b"/>
            <a:pathLst>
              <a:path w="5649951" h="1962615">
                <a:moveTo>
                  <a:pt x="0" y="0"/>
                </a:moveTo>
                <a:lnTo>
                  <a:pt x="5649951" y="0"/>
                </a:lnTo>
                <a:lnTo>
                  <a:pt x="5649951" y="1962615"/>
                </a:lnTo>
                <a:lnTo>
                  <a:pt x="0" y="196261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196467" y="4222097"/>
            <a:ext cx="33985" cy="1962615"/>
          </a:xfrm>
          <a:custGeom>
            <a:avLst/>
            <a:gdLst/>
            <a:ahLst/>
            <a:cxnLst/>
            <a:rect l="l" t="t" r="r" b="b"/>
            <a:pathLst>
              <a:path w="33985" h="1962615">
                <a:moveTo>
                  <a:pt x="0" y="0"/>
                </a:moveTo>
                <a:lnTo>
                  <a:pt x="33985" y="0"/>
                </a:lnTo>
                <a:lnTo>
                  <a:pt x="33985" y="1962615"/>
                </a:lnTo>
                <a:lnTo>
                  <a:pt x="0" y="1962615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395065" y="4426005"/>
            <a:ext cx="172047" cy="152931"/>
          </a:xfrm>
          <a:custGeom>
            <a:avLst/>
            <a:gdLst/>
            <a:ahLst/>
            <a:cxnLst/>
            <a:rect l="l" t="t" r="r" b="b"/>
            <a:pathLst>
              <a:path w="172047" h="152931">
                <a:moveTo>
                  <a:pt x="153050" y="71686"/>
                </a:moveTo>
                <a:lnTo>
                  <a:pt x="100480" y="71686"/>
                </a:lnTo>
                <a:cubicBezTo>
                  <a:pt x="95194" y="71686"/>
                  <a:pt x="90922" y="67415"/>
                  <a:pt x="90922" y="62128"/>
                </a:cubicBezTo>
                <a:lnTo>
                  <a:pt x="90922" y="9558"/>
                </a:lnTo>
                <a:cubicBezTo>
                  <a:pt x="90922" y="4271"/>
                  <a:pt x="95223" y="-60"/>
                  <a:pt x="100451" y="627"/>
                </a:cubicBezTo>
                <a:cubicBezTo>
                  <a:pt x="132411" y="4869"/>
                  <a:pt x="157740" y="30198"/>
                  <a:pt x="161981" y="62158"/>
                </a:cubicBezTo>
                <a:cubicBezTo>
                  <a:pt x="162668" y="67385"/>
                  <a:pt x="158337" y="71686"/>
                  <a:pt x="153050" y="71686"/>
                </a:cubicBezTo>
                <a:close/>
                <a:moveTo>
                  <a:pt x="66489" y="11111"/>
                </a:moveTo>
                <a:cubicBezTo>
                  <a:pt x="71895" y="9976"/>
                  <a:pt x="76585" y="14397"/>
                  <a:pt x="76585" y="19923"/>
                </a:cubicBezTo>
                <a:lnTo>
                  <a:pt x="76585" y="78855"/>
                </a:lnTo>
                <a:cubicBezTo>
                  <a:pt x="76585" y="80528"/>
                  <a:pt x="77182" y="82141"/>
                  <a:pt x="78228" y="83425"/>
                </a:cubicBezTo>
                <a:lnTo>
                  <a:pt x="117685" y="131037"/>
                </a:lnTo>
                <a:cubicBezTo>
                  <a:pt x="121180" y="135248"/>
                  <a:pt x="120433" y="141611"/>
                  <a:pt x="115624" y="144209"/>
                </a:cubicBezTo>
                <a:cubicBezTo>
                  <a:pt x="105439" y="149765"/>
                  <a:pt x="93760" y="152931"/>
                  <a:pt x="81364" y="152931"/>
                </a:cubicBezTo>
                <a:cubicBezTo>
                  <a:pt x="41787" y="152931"/>
                  <a:pt x="9678" y="120821"/>
                  <a:pt x="9678" y="81245"/>
                </a:cubicBezTo>
                <a:cubicBezTo>
                  <a:pt x="9678" y="46746"/>
                  <a:pt x="34021" y="17951"/>
                  <a:pt x="66489" y="11111"/>
                </a:cubicBezTo>
                <a:close/>
                <a:moveTo>
                  <a:pt x="142716" y="86024"/>
                </a:moveTo>
                <a:lnTo>
                  <a:pt x="161832" y="86024"/>
                </a:lnTo>
                <a:cubicBezTo>
                  <a:pt x="167358" y="86024"/>
                  <a:pt x="171779" y="90713"/>
                  <a:pt x="170644" y="96120"/>
                </a:cubicBezTo>
                <a:cubicBezTo>
                  <a:pt x="167597" y="110576"/>
                  <a:pt x="160189" y="123420"/>
                  <a:pt x="149854" y="133217"/>
                </a:cubicBezTo>
                <a:cubicBezTo>
                  <a:pt x="146181" y="136712"/>
                  <a:pt x="140416" y="135965"/>
                  <a:pt x="137190" y="132052"/>
                </a:cubicBezTo>
                <a:lnTo>
                  <a:pt x="111980" y="101675"/>
                </a:lnTo>
                <a:cubicBezTo>
                  <a:pt x="106813" y="95433"/>
                  <a:pt x="111263" y="86024"/>
                  <a:pt x="119328" y="86024"/>
                </a:cubicBezTo>
                <a:lnTo>
                  <a:pt x="142686" y="86024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624266" y="4392021"/>
            <a:ext cx="5128695" cy="237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4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ตัวอย่างการวิเคราะห์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86781" y="4735266"/>
            <a:ext cx="5291413" cy="1281222"/>
          </a:xfrm>
          <a:custGeom>
            <a:avLst/>
            <a:gdLst/>
            <a:ahLst/>
            <a:cxnLst/>
            <a:rect l="l" t="t" r="r" b="b"/>
            <a:pathLst>
              <a:path w="5291413" h="1281222">
                <a:moveTo>
                  <a:pt x="0" y="0"/>
                </a:moveTo>
                <a:lnTo>
                  <a:pt x="5291413" y="0"/>
                </a:lnTo>
                <a:lnTo>
                  <a:pt x="5291413" y="1281222"/>
                </a:lnTo>
                <a:lnTo>
                  <a:pt x="0" y="128122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492134" y="4840617"/>
            <a:ext cx="5140181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7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ตารางตัวแปรจากแบบสำรวจ</a:t>
            </a:r>
            <a:endParaRPr lang="en-US" sz="1600" dirty="0"/>
          </a:p>
        </p:txBody>
      </p:sp>
      <p:graphicFrame>
        <p:nvGraphicFramePr>
          <p:cNvPr id="5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587237"/>
              </p:ext>
            </p:extLst>
          </p:nvPr>
        </p:nvGraphicFramePr>
        <p:xfrm>
          <a:off x="6492134" y="5078509"/>
          <a:ext cx="5080708" cy="832624"/>
        </p:xfrm>
        <a:graphic>
          <a:graphicData uri="http://schemas.openxmlformats.org/drawingml/2006/table">
            <a:tbl>
              <a:tblPr/>
              <a:tblGrid>
                <a:gridCol w="2803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6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156">
                <a:tc>
                  <a:txBody>
                    <a:bodyPr/>
                    <a:lstStyle/>
                    <a:p>
                      <a:pPr algn="l"/>
                      <a:r>
                        <a:rPr lang="en-US" sz="8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ตัวแปร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8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ประเภท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156"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รายได้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ต่อเนื่อง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156"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การเข้ารพ.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จำแนก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156"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ประกัน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จำแนก</a:t>
                      </a:r>
                      <a:endParaRPr lang="en-US" sz="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33985" marR="33985" marT="33985" marB="3398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1F29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" name="Shape 48"/>
          <p:cNvSpPr/>
          <p:nvPr/>
        </p:nvSpPr>
        <p:spPr>
          <a:xfrm>
            <a:off x="6196467" y="6321928"/>
            <a:ext cx="5649951" cy="373831"/>
          </a:xfrm>
          <a:custGeom>
            <a:avLst/>
            <a:gdLst/>
            <a:ahLst/>
            <a:cxnLst/>
            <a:rect l="l" t="t" r="r" b="b"/>
            <a:pathLst>
              <a:path w="5649951" h="373831">
                <a:moveTo>
                  <a:pt x="0" y="0"/>
                </a:moveTo>
                <a:lnTo>
                  <a:pt x="5649951" y="0"/>
                </a:lnTo>
                <a:lnTo>
                  <a:pt x="5649951" y="373831"/>
                </a:lnTo>
                <a:lnTo>
                  <a:pt x="0" y="373831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49"/>
          <p:cNvSpPr/>
          <p:nvPr/>
        </p:nvSpPr>
        <p:spPr>
          <a:xfrm>
            <a:off x="6196467" y="6321928"/>
            <a:ext cx="33985" cy="373831"/>
          </a:xfrm>
          <a:custGeom>
            <a:avLst/>
            <a:gdLst/>
            <a:ahLst/>
            <a:cxnLst/>
            <a:rect l="l" t="t" r="r" b="b"/>
            <a:pathLst>
              <a:path w="33985" h="373831">
                <a:moveTo>
                  <a:pt x="0" y="0"/>
                </a:moveTo>
                <a:lnTo>
                  <a:pt x="33985" y="0"/>
                </a:lnTo>
                <a:lnTo>
                  <a:pt x="33985" y="373831"/>
                </a:lnTo>
                <a:lnTo>
                  <a:pt x="0" y="37383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0"/>
          <p:cNvSpPr/>
          <p:nvPr/>
        </p:nvSpPr>
        <p:spPr>
          <a:xfrm>
            <a:off x="6324972" y="6464662"/>
            <a:ext cx="133815" cy="118946"/>
          </a:xfrm>
          <a:custGeom>
            <a:avLst/>
            <a:gdLst/>
            <a:ahLst/>
            <a:cxnLst/>
            <a:rect l="l" t="t" r="r" b="b"/>
            <a:pathLst>
              <a:path w="133815" h="118946">
                <a:moveTo>
                  <a:pt x="97457" y="22302"/>
                </a:moveTo>
                <a:cubicBezTo>
                  <a:pt x="93601" y="22302"/>
                  <a:pt x="89860" y="23348"/>
                  <a:pt x="86585" y="25253"/>
                </a:cubicBezTo>
                <a:cubicBezTo>
                  <a:pt x="82914" y="21536"/>
                  <a:pt x="78639" y="18423"/>
                  <a:pt x="73923" y="16076"/>
                </a:cubicBezTo>
                <a:cubicBezTo>
                  <a:pt x="80475" y="10501"/>
                  <a:pt x="88815" y="7434"/>
                  <a:pt x="97457" y="7434"/>
                </a:cubicBezTo>
                <a:cubicBezTo>
                  <a:pt x="117529" y="7434"/>
                  <a:pt x="133815" y="23696"/>
                  <a:pt x="133815" y="43792"/>
                </a:cubicBezTo>
                <a:cubicBezTo>
                  <a:pt x="133815" y="53433"/>
                  <a:pt x="129981" y="62679"/>
                  <a:pt x="123175" y="69486"/>
                </a:cubicBezTo>
                <a:lnTo>
                  <a:pt x="106657" y="86004"/>
                </a:lnTo>
                <a:cubicBezTo>
                  <a:pt x="99850" y="92811"/>
                  <a:pt x="90604" y="96644"/>
                  <a:pt x="80962" y="96644"/>
                </a:cubicBezTo>
                <a:cubicBezTo>
                  <a:pt x="60890" y="96644"/>
                  <a:pt x="44605" y="80382"/>
                  <a:pt x="44605" y="60286"/>
                </a:cubicBezTo>
                <a:cubicBezTo>
                  <a:pt x="44605" y="59938"/>
                  <a:pt x="44605" y="59589"/>
                  <a:pt x="44628" y="59241"/>
                </a:cubicBezTo>
                <a:cubicBezTo>
                  <a:pt x="44744" y="55129"/>
                  <a:pt x="48159" y="51900"/>
                  <a:pt x="52271" y="52016"/>
                </a:cubicBezTo>
                <a:cubicBezTo>
                  <a:pt x="56383" y="52132"/>
                  <a:pt x="59613" y="55547"/>
                  <a:pt x="59496" y="59659"/>
                </a:cubicBezTo>
                <a:cubicBezTo>
                  <a:pt x="59496" y="59868"/>
                  <a:pt x="59496" y="60077"/>
                  <a:pt x="59496" y="60263"/>
                </a:cubicBezTo>
                <a:cubicBezTo>
                  <a:pt x="59496" y="72134"/>
                  <a:pt x="69114" y="81752"/>
                  <a:pt x="80986" y="81752"/>
                </a:cubicBezTo>
                <a:cubicBezTo>
                  <a:pt x="86678" y="81752"/>
                  <a:pt x="92137" y="79499"/>
                  <a:pt x="96179" y="75457"/>
                </a:cubicBezTo>
                <a:lnTo>
                  <a:pt x="112697" y="58939"/>
                </a:lnTo>
                <a:cubicBezTo>
                  <a:pt x="116716" y="54920"/>
                  <a:pt x="118993" y="49437"/>
                  <a:pt x="118993" y="43745"/>
                </a:cubicBezTo>
                <a:cubicBezTo>
                  <a:pt x="118993" y="31874"/>
                  <a:pt x="109375" y="22256"/>
                  <a:pt x="97503" y="22256"/>
                </a:cubicBezTo>
                <a:close/>
                <a:moveTo>
                  <a:pt x="63934" y="40261"/>
                </a:moveTo>
                <a:cubicBezTo>
                  <a:pt x="63492" y="40075"/>
                  <a:pt x="63051" y="39819"/>
                  <a:pt x="62656" y="39540"/>
                </a:cubicBezTo>
                <a:cubicBezTo>
                  <a:pt x="59729" y="38030"/>
                  <a:pt x="56383" y="37171"/>
                  <a:pt x="52875" y="37171"/>
                </a:cubicBezTo>
                <a:cubicBezTo>
                  <a:pt x="47184" y="37171"/>
                  <a:pt x="41724" y="39424"/>
                  <a:pt x="37682" y="43467"/>
                </a:cubicBezTo>
                <a:lnTo>
                  <a:pt x="21164" y="59984"/>
                </a:lnTo>
                <a:cubicBezTo>
                  <a:pt x="17145" y="64003"/>
                  <a:pt x="14868" y="69486"/>
                  <a:pt x="14868" y="75178"/>
                </a:cubicBezTo>
                <a:cubicBezTo>
                  <a:pt x="14868" y="87049"/>
                  <a:pt x="24486" y="96667"/>
                  <a:pt x="36358" y="96667"/>
                </a:cubicBezTo>
                <a:cubicBezTo>
                  <a:pt x="40191" y="96667"/>
                  <a:pt x="43931" y="95645"/>
                  <a:pt x="47207" y="93740"/>
                </a:cubicBezTo>
                <a:cubicBezTo>
                  <a:pt x="50877" y="97457"/>
                  <a:pt x="55152" y="100570"/>
                  <a:pt x="59891" y="102916"/>
                </a:cubicBezTo>
                <a:cubicBezTo>
                  <a:pt x="53340" y="108469"/>
                  <a:pt x="45023" y="111559"/>
                  <a:pt x="36358" y="111559"/>
                </a:cubicBezTo>
                <a:cubicBezTo>
                  <a:pt x="16285" y="111559"/>
                  <a:pt x="0" y="95296"/>
                  <a:pt x="0" y="75201"/>
                </a:cubicBezTo>
                <a:cubicBezTo>
                  <a:pt x="0" y="65560"/>
                  <a:pt x="3833" y="56314"/>
                  <a:pt x="10640" y="49507"/>
                </a:cubicBezTo>
                <a:lnTo>
                  <a:pt x="27158" y="32989"/>
                </a:lnTo>
                <a:cubicBezTo>
                  <a:pt x="33965" y="26182"/>
                  <a:pt x="43211" y="22349"/>
                  <a:pt x="52852" y="22349"/>
                </a:cubicBezTo>
                <a:cubicBezTo>
                  <a:pt x="72971" y="22349"/>
                  <a:pt x="89210" y="38750"/>
                  <a:pt x="89210" y="58799"/>
                </a:cubicBezTo>
                <a:cubicBezTo>
                  <a:pt x="89210" y="59101"/>
                  <a:pt x="89210" y="59403"/>
                  <a:pt x="89210" y="59705"/>
                </a:cubicBezTo>
                <a:cubicBezTo>
                  <a:pt x="89117" y="63818"/>
                  <a:pt x="85702" y="67047"/>
                  <a:pt x="81590" y="66954"/>
                </a:cubicBezTo>
                <a:cubicBezTo>
                  <a:pt x="77478" y="66861"/>
                  <a:pt x="74249" y="63446"/>
                  <a:pt x="74341" y="59334"/>
                </a:cubicBezTo>
                <a:cubicBezTo>
                  <a:pt x="74341" y="59148"/>
                  <a:pt x="74341" y="58985"/>
                  <a:pt x="74341" y="58799"/>
                </a:cubicBezTo>
                <a:cubicBezTo>
                  <a:pt x="74341" y="50970"/>
                  <a:pt x="70160" y="44094"/>
                  <a:pt x="63934" y="4030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6513815" y="6423882"/>
            <a:ext cx="5290122" cy="1699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7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937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https://www.nso.go.th/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ThaiHealthStat / HISO (HSRI)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แหล่งรวมข้อมูลสุขภาพเชิงประเด็นและดัชนีสุขภาพ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6762750" cy="2152650"/>
          </a:xfrm>
          <a:custGeom>
            <a:avLst/>
            <a:gdLst/>
            <a:ahLst/>
            <a:cxnLst/>
            <a:rect l="l" t="t" r="r" b="b"/>
            <a:pathLst>
              <a:path w="6762750" h="2152650">
                <a:moveTo>
                  <a:pt x="0" y="0"/>
                </a:moveTo>
                <a:lnTo>
                  <a:pt x="6762750" y="0"/>
                </a:lnTo>
                <a:lnTo>
                  <a:pt x="6762750" y="2152650"/>
                </a:lnTo>
                <a:lnTo>
                  <a:pt x="0" y="21526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2152650"/>
          </a:xfrm>
          <a:custGeom>
            <a:avLst/>
            <a:gdLst/>
            <a:ahLst/>
            <a:cxnLst/>
            <a:rect l="l" t="t" r="r" b="b"/>
            <a:pathLst>
              <a:path w="38100" h="2152650">
                <a:moveTo>
                  <a:pt x="0" y="0"/>
                </a:moveTo>
                <a:lnTo>
                  <a:pt x="38100" y="0"/>
                </a:lnTo>
                <a:lnTo>
                  <a:pt x="38100" y="2152650"/>
                </a:lnTo>
                <a:lnTo>
                  <a:pt x="0" y="21526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33413" y="20345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2019300"/>
            <a:ext cx="616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ThaiHealthStat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400300"/>
            <a:ext cx="6438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แพลตฟอร์มรวบรวมข้อมูลสุขภาพจากหลายแหล่งภายในและระหว่างประเทศ จัดทำโดยสถาบันวิจัยระบบสาธารณสุข (HSRI) มีตัวชี้วัดสุขภาพครอบคลุมหลายมิติ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410" y="3051810"/>
            <a:ext cx="3112770" cy="731520"/>
          </a:xfrm>
          <a:custGeom>
            <a:avLst/>
            <a:gdLst/>
            <a:ahLst/>
            <a:cxnLst/>
            <a:rect l="l" t="t" r="r" b="b"/>
            <a:pathLst>
              <a:path w="3112770" h="731520">
                <a:moveTo>
                  <a:pt x="0" y="0"/>
                </a:moveTo>
                <a:lnTo>
                  <a:pt x="3112770" y="0"/>
                </a:lnTo>
                <a:lnTo>
                  <a:pt x="3112770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31520" y="3169918"/>
            <a:ext cx="2990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หลายแหล่ง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1520" y="3474607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รวบรวมจาก MOPH, NHSO, WHO, World Bank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1910" y="3051810"/>
            <a:ext cx="3112770" cy="731520"/>
          </a:xfrm>
          <a:custGeom>
            <a:avLst/>
            <a:gdLst/>
            <a:ahLst/>
            <a:cxnLst/>
            <a:rect l="l" t="t" r="r" b="b"/>
            <a:pathLst>
              <a:path w="3112770" h="731520">
                <a:moveTo>
                  <a:pt x="0" y="0"/>
                </a:moveTo>
                <a:lnTo>
                  <a:pt x="3112770" y="0"/>
                </a:lnTo>
                <a:lnTo>
                  <a:pt x="3112770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970020" y="3169918"/>
            <a:ext cx="2990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หลายมิติ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970020" y="3474607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สุขภาพ บริการ การเงิน ภาระโรค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129925"/>
            <a:ext cx="6762750" cy="2600325"/>
          </a:xfrm>
          <a:custGeom>
            <a:avLst/>
            <a:gdLst/>
            <a:ahLst/>
            <a:cxnLst/>
            <a:rect l="l" t="t" r="r" b="b"/>
            <a:pathLst>
              <a:path w="6762750" h="2600325">
                <a:moveTo>
                  <a:pt x="0" y="0"/>
                </a:moveTo>
                <a:lnTo>
                  <a:pt x="6762750" y="0"/>
                </a:lnTo>
                <a:lnTo>
                  <a:pt x="6762750" y="2600325"/>
                </a:lnTo>
                <a:lnTo>
                  <a:pt x="0" y="260032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00050" y="4129925"/>
            <a:ext cx="38100" cy="2600325"/>
          </a:xfrm>
          <a:custGeom>
            <a:avLst/>
            <a:gdLst/>
            <a:ahLst/>
            <a:cxnLst/>
            <a:rect l="l" t="t" r="r" b="b"/>
            <a:pathLst>
              <a:path w="38100" h="2600325">
                <a:moveTo>
                  <a:pt x="0" y="0"/>
                </a:moveTo>
                <a:lnTo>
                  <a:pt x="38100" y="0"/>
                </a:lnTo>
                <a:lnTo>
                  <a:pt x="38100" y="2600325"/>
                </a:lnTo>
                <a:lnTo>
                  <a:pt x="0" y="260032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33413" y="43585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395" y="16073"/>
                </a:moveTo>
                <a:cubicBezTo>
                  <a:pt x="8941" y="16073"/>
                  <a:pt x="5358" y="19656"/>
                  <a:pt x="5358" y="24110"/>
                </a:cubicBezTo>
                <a:lnTo>
                  <a:pt x="5358" y="40184"/>
                </a:lnTo>
                <a:cubicBezTo>
                  <a:pt x="5358" y="44637"/>
                  <a:pt x="8941" y="48220"/>
                  <a:pt x="13395" y="48220"/>
                </a:cubicBezTo>
                <a:lnTo>
                  <a:pt x="29468" y="48220"/>
                </a:lnTo>
                <a:cubicBezTo>
                  <a:pt x="33922" y="48220"/>
                  <a:pt x="37505" y="44637"/>
                  <a:pt x="37505" y="40184"/>
                </a:cubicBezTo>
                <a:lnTo>
                  <a:pt x="37505" y="24110"/>
                </a:lnTo>
                <a:cubicBezTo>
                  <a:pt x="37505" y="19656"/>
                  <a:pt x="33922" y="16073"/>
                  <a:pt x="29468" y="16073"/>
                </a:cubicBezTo>
                <a:lnTo>
                  <a:pt x="13395" y="16073"/>
                </a:lnTo>
                <a:close/>
                <a:moveTo>
                  <a:pt x="64294" y="21431"/>
                </a:moveTo>
                <a:cubicBezTo>
                  <a:pt x="58367" y="21431"/>
                  <a:pt x="53578" y="26220"/>
                  <a:pt x="53578" y="32147"/>
                </a:cubicBezTo>
                <a:cubicBezTo>
                  <a:pt x="53578" y="38074"/>
                  <a:pt x="58367" y="42863"/>
                  <a:pt x="64294" y="42863"/>
                </a:cubicBezTo>
                <a:lnTo>
                  <a:pt x="160734" y="42863"/>
                </a:lnTo>
                <a:cubicBezTo>
                  <a:pt x="166661" y="42863"/>
                  <a:pt x="171450" y="38074"/>
                  <a:pt x="171450" y="32147"/>
                </a:cubicBezTo>
                <a:cubicBezTo>
                  <a:pt x="171450" y="26220"/>
                  <a:pt x="166661" y="21431"/>
                  <a:pt x="160734" y="21431"/>
                </a:cubicBezTo>
                <a:lnTo>
                  <a:pt x="64294" y="21431"/>
                </a:lnTo>
                <a:close/>
                <a:moveTo>
                  <a:pt x="64294" y="75009"/>
                </a:moveTo>
                <a:cubicBezTo>
                  <a:pt x="58367" y="75009"/>
                  <a:pt x="53578" y="79798"/>
                  <a:pt x="53578" y="85725"/>
                </a:cubicBezTo>
                <a:cubicBezTo>
                  <a:pt x="53578" y="91652"/>
                  <a:pt x="58367" y="96441"/>
                  <a:pt x="64294" y="96441"/>
                </a:cubicBezTo>
                <a:lnTo>
                  <a:pt x="160734" y="96441"/>
                </a:lnTo>
                <a:cubicBezTo>
                  <a:pt x="166661" y="96441"/>
                  <a:pt x="171450" y="91652"/>
                  <a:pt x="171450" y="85725"/>
                </a:cubicBezTo>
                <a:cubicBezTo>
                  <a:pt x="171450" y="79798"/>
                  <a:pt x="166661" y="75009"/>
                  <a:pt x="160734" y="75009"/>
                </a:cubicBezTo>
                <a:lnTo>
                  <a:pt x="64294" y="75009"/>
                </a:lnTo>
                <a:close/>
                <a:moveTo>
                  <a:pt x="64294" y="128588"/>
                </a:moveTo>
                <a:cubicBezTo>
                  <a:pt x="58367" y="128588"/>
                  <a:pt x="53578" y="133376"/>
                  <a:pt x="53578" y="139303"/>
                </a:cubicBezTo>
                <a:cubicBezTo>
                  <a:pt x="53578" y="145230"/>
                  <a:pt x="58367" y="150019"/>
                  <a:pt x="64294" y="150019"/>
                </a:cubicBezTo>
                <a:lnTo>
                  <a:pt x="160734" y="150019"/>
                </a:lnTo>
                <a:cubicBezTo>
                  <a:pt x="166661" y="150019"/>
                  <a:pt x="171450" y="145230"/>
                  <a:pt x="171450" y="139303"/>
                </a:cubicBezTo>
                <a:cubicBezTo>
                  <a:pt x="171450" y="133376"/>
                  <a:pt x="166661" y="128588"/>
                  <a:pt x="160734" y="128588"/>
                </a:cubicBezTo>
                <a:lnTo>
                  <a:pt x="64294" y="128588"/>
                </a:lnTo>
                <a:close/>
                <a:moveTo>
                  <a:pt x="5358" y="77688"/>
                </a:moveTo>
                <a:lnTo>
                  <a:pt x="5358" y="93762"/>
                </a:lnTo>
                <a:cubicBezTo>
                  <a:pt x="5358" y="98215"/>
                  <a:pt x="8941" y="101798"/>
                  <a:pt x="13395" y="101798"/>
                </a:cubicBezTo>
                <a:lnTo>
                  <a:pt x="29468" y="101798"/>
                </a:lnTo>
                <a:cubicBezTo>
                  <a:pt x="33922" y="101798"/>
                  <a:pt x="37505" y="98215"/>
                  <a:pt x="37505" y="93762"/>
                </a:cubicBezTo>
                <a:lnTo>
                  <a:pt x="37505" y="77688"/>
                </a:lnTo>
                <a:cubicBezTo>
                  <a:pt x="37505" y="73235"/>
                  <a:pt x="33922" y="69652"/>
                  <a:pt x="29468" y="69652"/>
                </a:cubicBezTo>
                <a:lnTo>
                  <a:pt x="13395" y="69652"/>
                </a:lnTo>
                <a:cubicBezTo>
                  <a:pt x="8941" y="69652"/>
                  <a:pt x="5358" y="73235"/>
                  <a:pt x="5358" y="77688"/>
                </a:cubicBezTo>
                <a:close/>
                <a:moveTo>
                  <a:pt x="13395" y="123230"/>
                </a:moveTo>
                <a:cubicBezTo>
                  <a:pt x="8941" y="123230"/>
                  <a:pt x="5358" y="126813"/>
                  <a:pt x="5358" y="131266"/>
                </a:cubicBezTo>
                <a:lnTo>
                  <a:pt x="5358" y="147340"/>
                </a:lnTo>
                <a:cubicBezTo>
                  <a:pt x="5358" y="151794"/>
                  <a:pt x="8941" y="155377"/>
                  <a:pt x="13395" y="155377"/>
                </a:cubicBezTo>
                <a:lnTo>
                  <a:pt x="29468" y="155377"/>
                </a:lnTo>
                <a:cubicBezTo>
                  <a:pt x="33922" y="155377"/>
                  <a:pt x="37505" y="151794"/>
                  <a:pt x="37505" y="147340"/>
                </a:cubicBezTo>
                <a:lnTo>
                  <a:pt x="37505" y="131266"/>
                </a:lnTo>
                <a:cubicBezTo>
                  <a:pt x="37505" y="126813"/>
                  <a:pt x="33922" y="123230"/>
                  <a:pt x="29468" y="123230"/>
                </a:cubicBezTo>
                <a:lnTo>
                  <a:pt x="13395" y="12323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85825" y="4320425"/>
            <a:ext cx="6172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หมวดหมู่ตัวชี้วัด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8650" y="4720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32117"/>
                </a:moveTo>
                <a:lnTo>
                  <a:pt x="71735" y="25926"/>
                </a:lnTo>
                <a:cubicBezTo>
                  <a:pt x="64294" y="15627"/>
                  <a:pt x="52358" y="9525"/>
                  <a:pt x="39618" y="9525"/>
                </a:cubicBezTo>
                <a:cubicBezTo>
                  <a:pt x="17740" y="9525"/>
                  <a:pt x="0" y="27265"/>
                  <a:pt x="0" y="49143"/>
                </a:cubicBezTo>
                <a:lnTo>
                  <a:pt x="0" y="49917"/>
                </a:lnTo>
                <a:cubicBezTo>
                  <a:pt x="0" y="56942"/>
                  <a:pt x="1845" y="64204"/>
                  <a:pt x="4941" y="71438"/>
                </a:cubicBezTo>
                <a:lnTo>
                  <a:pt x="36493" y="71438"/>
                </a:lnTo>
                <a:cubicBezTo>
                  <a:pt x="37445" y="71438"/>
                  <a:pt x="38308" y="70872"/>
                  <a:pt x="38695" y="69979"/>
                </a:cubicBezTo>
                <a:lnTo>
                  <a:pt x="48161" y="47268"/>
                </a:lnTo>
                <a:cubicBezTo>
                  <a:pt x="49262" y="44648"/>
                  <a:pt x="51822" y="42922"/>
                  <a:pt x="54650" y="42863"/>
                </a:cubicBezTo>
                <a:cubicBezTo>
                  <a:pt x="57477" y="42803"/>
                  <a:pt x="60097" y="44470"/>
                  <a:pt x="61258" y="47059"/>
                </a:cubicBezTo>
                <a:lnTo>
                  <a:pt x="76527" y="80962"/>
                </a:lnTo>
                <a:lnTo>
                  <a:pt x="88850" y="56317"/>
                </a:lnTo>
                <a:cubicBezTo>
                  <a:pt x="90071" y="53906"/>
                  <a:pt x="92541" y="52358"/>
                  <a:pt x="95250" y="52358"/>
                </a:cubicBezTo>
                <a:cubicBezTo>
                  <a:pt x="97959" y="52358"/>
                  <a:pt x="100429" y="53876"/>
                  <a:pt x="101650" y="56317"/>
                </a:cubicBezTo>
                <a:lnTo>
                  <a:pt x="108555" y="70098"/>
                </a:lnTo>
                <a:cubicBezTo>
                  <a:pt x="108972" y="70902"/>
                  <a:pt x="109776" y="71408"/>
                  <a:pt x="110698" y="71408"/>
                </a:cubicBezTo>
                <a:lnTo>
                  <a:pt x="147489" y="71408"/>
                </a:lnTo>
                <a:cubicBezTo>
                  <a:pt x="150614" y="64175"/>
                  <a:pt x="152430" y="56912"/>
                  <a:pt x="152430" y="49887"/>
                </a:cubicBezTo>
                <a:lnTo>
                  <a:pt x="152430" y="49113"/>
                </a:lnTo>
                <a:cubicBezTo>
                  <a:pt x="152400" y="27265"/>
                  <a:pt x="134660" y="9525"/>
                  <a:pt x="112782" y="9525"/>
                </a:cubicBezTo>
                <a:cubicBezTo>
                  <a:pt x="100072" y="9525"/>
                  <a:pt x="88106" y="15627"/>
                  <a:pt x="80665" y="25926"/>
                </a:cubicBezTo>
                <a:lnTo>
                  <a:pt x="76200" y="32087"/>
                </a:lnTo>
                <a:close/>
                <a:moveTo>
                  <a:pt x="139779" y="85725"/>
                </a:moveTo>
                <a:lnTo>
                  <a:pt x="110669" y="85725"/>
                </a:lnTo>
                <a:cubicBezTo>
                  <a:pt x="104358" y="85725"/>
                  <a:pt x="98584" y="82153"/>
                  <a:pt x="95756" y="76498"/>
                </a:cubicBezTo>
                <a:lnTo>
                  <a:pt x="95250" y="75486"/>
                </a:lnTo>
                <a:lnTo>
                  <a:pt x="82600" y="100816"/>
                </a:lnTo>
                <a:cubicBezTo>
                  <a:pt x="81379" y="103287"/>
                  <a:pt x="78819" y="104835"/>
                  <a:pt x="76051" y="104775"/>
                </a:cubicBezTo>
                <a:cubicBezTo>
                  <a:pt x="73283" y="104715"/>
                  <a:pt x="70812" y="103078"/>
                  <a:pt x="69681" y="100578"/>
                </a:cubicBezTo>
                <a:lnTo>
                  <a:pt x="55007" y="67985"/>
                </a:lnTo>
                <a:lnTo>
                  <a:pt x="51881" y="75486"/>
                </a:lnTo>
                <a:cubicBezTo>
                  <a:pt x="49292" y="81707"/>
                  <a:pt x="43220" y="85755"/>
                  <a:pt x="36493" y="85755"/>
                </a:cubicBezTo>
                <a:lnTo>
                  <a:pt x="12621" y="85755"/>
                </a:lnTo>
                <a:cubicBezTo>
                  <a:pt x="26670" y="107722"/>
                  <a:pt x="49232" y="127933"/>
                  <a:pt x="63341" y="138708"/>
                </a:cubicBezTo>
                <a:cubicBezTo>
                  <a:pt x="67032" y="141506"/>
                  <a:pt x="71557" y="142905"/>
                  <a:pt x="76170" y="142905"/>
                </a:cubicBezTo>
                <a:cubicBezTo>
                  <a:pt x="80784" y="142905"/>
                  <a:pt x="85338" y="141536"/>
                  <a:pt x="88999" y="138708"/>
                </a:cubicBezTo>
                <a:cubicBezTo>
                  <a:pt x="103168" y="127903"/>
                  <a:pt x="125730" y="107692"/>
                  <a:pt x="139779" y="857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76300" y="4701425"/>
            <a:ext cx="838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สถานะสุขภาพ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38575" y="472047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38100" y="19050"/>
                </a:moveTo>
                <a:cubicBezTo>
                  <a:pt x="38100" y="8543"/>
                  <a:pt x="46643" y="0"/>
                  <a:pt x="57150" y="0"/>
                </a:cubicBezTo>
                <a:lnTo>
                  <a:pt x="114300" y="0"/>
                </a:lnTo>
                <a:cubicBezTo>
                  <a:pt x="124807" y="0"/>
                  <a:pt x="133350" y="8543"/>
                  <a:pt x="133350" y="19050"/>
                </a:cubicBezTo>
                <a:lnTo>
                  <a:pt x="133350" y="38100"/>
                </a:lnTo>
                <a:lnTo>
                  <a:pt x="152400" y="38100"/>
                </a:lnTo>
                <a:cubicBezTo>
                  <a:pt x="162907" y="38100"/>
                  <a:pt x="171450" y="46643"/>
                  <a:pt x="171450" y="57150"/>
                </a:cubicBezTo>
                <a:lnTo>
                  <a:pt x="171450" y="133350"/>
                </a:lnTo>
                <a:cubicBezTo>
                  <a:pt x="171450" y="143857"/>
                  <a:pt x="162907" y="152400"/>
                  <a:pt x="15240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57150"/>
                </a:lnTo>
                <a:cubicBezTo>
                  <a:pt x="0" y="46643"/>
                  <a:pt x="8543" y="38100"/>
                  <a:pt x="19050" y="38100"/>
                </a:cubicBezTo>
                <a:lnTo>
                  <a:pt x="38100" y="38100"/>
                </a:lnTo>
                <a:lnTo>
                  <a:pt x="38100" y="19050"/>
                </a:lnTo>
                <a:close/>
                <a:moveTo>
                  <a:pt x="80962" y="104775"/>
                </a:moveTo>
                <a:cubicBezTo>
                  <a:pt x="75694" y="104775"/>
                  <a:pt x="71438" y="109031"/>
                  <a:pt x="71438" y="114300"/>
                </a:cubicBezTo>
                <a:lnTo>
                  <a:pt x="71438" y="138113"/>
                </a:lnTo>
                <a:lnTo>
                  <a:pt x="100013" y="138113"/>
                </a:lnTo>
                <a:lnTo>
                  <a:pt x="100013" y="114300"/>
                </a:lnTo>
                <a:cubicBezTo>
                  <a:pt x="100013" y="109031"/>
                  <a:pt x="95756" y="104775"/>
                  <a:pt x="90488" y="104775"/>
                </a:cubicBezTo>
                <a:lnTo>
                  <a:pt x="80962" y="104775"/>
                </a:lnTo>
                <a:close/>
                <a:moveTo>
                  <a:pt x="38100" y="109537"/>
                </a:moveTo>
                <a:lnTo>
                  <a:pt x="38100" y="100013"/>
                </a:lnTo>
                <a:cubicBezTo>
                  <a:pt x="38100" y="97393"/>
                  <a:pt x="35957" y="95250"/>
                  <a:pt x="33338" y="95250"/>
                </a:cubicBezTo>
                <a:lnTo>
                  <a:pt x="23813" y="95250"/>
                </a:lnTo>
                <a:cubicBezTo>
                  <a:pt x="21193" y="95250"/>
                  <a:pt x="19050" y="97393"/>
                  <a:pt x="19050" y="100013"/>
                </a:cubicBezTo>
                <a:lnTo>
                  <a:pt x="19050" y="109537"/>
                </a:lnTo>
                <a:cubicBezTo>
                  <a:pt x="19050" y="112157"/>
                  <a:pt x="21193" y="114300"/>
                  <a:pt x="23813" y="114300"/>
                </a:cubicBezTo>
                <a:lnTo>
                  <a:pt x="33338" y="114300"/>
                </a:lnTo>
                <a:cubicBezTo>
                  <a:pt x="35957" y="114300"/>
                  <a:pt x="38100" y="112157"/>
                  <a:pt x="38100" y="109537"/>
                </a:cubicBezTo>
                <a:close/>
                <a:moveTo>
                  <a:pt x="33338" y="76200"/>
                </a:moveTo>
                <a:cubicBezTo>
                  <a:pt x="35957" y="76200"/>
                  <a:pt x="38100" y="74057"/>
                  <a:pt x="38100" y="71438"/>
                </a:cubicBezTo>
                <a:lnTo>
                  <a:pt x="38100" y="61912"/>
                </a:lnTo>
                <a:cubicBezTo>
                  <a:pt x="38100" y="59293"/>
                  <a:pt x="35957" y="57150"/>
                  <a:pt x="33338" y="57150"/>
                </a:cubicBezTo>
                <a:lnTo>
                  <a:pt x="23813" y="57150"/>
                </a:lnTo>
                <a:cubicBezTo>
                  <a:pt x="21193" y="57150"/>
                  <a:pt x="19050" y="59293"/>
                  <a:pt x="19050" y="61912"/>
                </a:cubicBezTo>
                <a:lnTo>
                  <a:pt x="19050" y="71438"/>
                </a:lnTo>
                <a:cubicBezTo>
                  <a:pt x="19050" y="74057"/>
                  <a:pt x="21193" y="76200"/>
                  <a:pt x="23813" y="76200"/>
                </a:cubicBezTo>
                <a:lnTo>
                  <a:pt x="33338" y="76200"/>
                </a:lnTo>
                <a:close/>
                <a:moveTo>
                  <a:pt x="152400" y="109537"/>
                </a:moveTo>
                <a:lnTo>
                  <a:pt x="152400" y="100013"/>
                </a:lnTo>
                <a:cubicBezTo>
                  <a:pt x="152400" y="97393"/>
                  <a:pt x="150257" y="95250"/>
                  <a:pt x="147638" y="95250"/>
                </a:cubicBezTo>
                <a:lnTo>
                  <a:pt x="138113" y="95250"/>
                </a:lnTo>
                <a:cubicBezTo>
                  <a:pt x="135493" y="95250"/>
                  <a:pt x="133350" y="97393"/>
                  <a:pt x="133350" y="100013"/>
                </a:cubicBezTo>
                <a:lnTo>
                  <a:pt x="133350" y="109537"/>
                </a:lnTo>
                <a:cubicBezTo>
                  <a:pt x="133350" y="112157"/>
                  <a:pt x="135493" y="114300"/>
                  <a:pt x="138113" y="114300"/>
                </a:cubicBezTo>
                <a:lnTo>
                  <a:pt x="147638" y="114300"/>
                </a:lnTo>
                <a:cubicBezTo>
                  <a:pt x="150257" y="114300"/>
                  <a:pt x="152400" y="112157"/>
                  <a:pt x="152400" y="109537"/>
                </a:cubicBezTo>
                <a:close/>
                <a:moveTo>
                  <a:pt x="147638" y="76200"/>
                </a:moveTo>
                <a:cubicBezTo>
                  <a:pt x="150257" y="76200"/>
                  <a:pt x="152400" y="74057"/>
                  <a:pt x="152400" y="71438"/>
                </a:cubicBezTo>
                <a:lnTo>
                  <a:pt x="152400" y="61912"/>
                </a:lnTo>
                <a:cubicBezTo>
                  <a:pt x="152400" y="59293"/>
                  <a:pt x="150257" y="57150"/>
                  <a:pt x="147638" y="57150"/>
                </a:cubicBezTo>
                <a:lnTo>
                  <a:pt x="138113" y="57150"/>
                </a:lnTo>
                <a:cubicBezTo>
                  <a:pt x="135493" y="57150"/>
                  <a:pt x="133350" y="59293"/>
                  <a:pt x="133350" y="61912"/>
                </a:cubicBezTo>
                <a:lnTo>
                  <a:pt x="133350" y="71438"/>
                </a:lnTo>
                <a:cubicBezTo>
                  <a:pt x="133350" y="74057"/>
                  <a:pt x="135493" y="76200"/>
                  <a:pt x="138113" y="76200"/>
                </a:cubicBezTo>
                <a:lnTo>
                  <a:pt x="147638" y="76200"/>
                </a:lnTo>
                <a:close/>
                <a:moveTo>
                  <a:pt x="78581" y="30956"/>
                </a:moveTo>
                <a:lnTo>
                  <a:pt x="78581" y="40481"/>
                </a:lnTo>
                <a:lnTo>
                  <a:pt x="69056" y="40481"/>
                </a:lnTo>
                <a:cubicBezTo>
                  <a:pt x="66437" y="40481"/>
                  <a:pt x="64294" y="42624"/>
                  <a:pt x="64294" y="45244"/>
                </a:cubicBezTo>
                <a:lnTo>
                  <a:pt x="64294" y="50006"/>
                </a:lnTo>
                <a:cubicBezTo>
                  <a:pt x="64294" y="52626"/>
                  <a:pt x="66437" y="54769"/>
                  <a:pt x="69056" y="54769"/>
                </a:cubicBezTo>
                <a:lnTo>
                  <a:pt x="78581" y="54769"/>
                </a:lnTo>
                <a:lnTo>
                  <a:pt x="78581" y="64294"/>
                </a:lnTo>
                <a:cubicBezTo>
                  <a:pt x="78581" y="66913"/>
                  <a:pt x="80724" y="69056"/>
                  <a:pt x="83344" y="69056"/>
                </a:cubicBezTo>
                <a:lnTo>
                  <a:pt x="88106" y="69056"/>
                </a:lnTo>
                <a:cubicBezTo>
                  <a:pt x="90726" y="69056"/>
                  <a:pt x="92869" y="66913"/>
                  <a:pt x="92869" y="64294"/>
                </a:cubicBezTo>
                <a:lnTo>
                  <a:pt x="92869" y="54769"/>
                </a:lnTo>
                <a:lnTo>
                  <a:pt x="102394" y="54769"/>
                </a:lnTo>
                <a:cubicBezTo>
                  <a:pt x="105013" y="54769"/>
                  <a:pt x="107156" y="52626"/>
                  <a:pt x="107156" y="50006"/>
                </a:cubicBezTo>
                <a:lnTo>
                  <a:pt x="107156" y="45244"/>
                </a:lnTo>
                <a:cubicBezTo>
                  <a:pt x="107156" y="42624"/>
                  <a:pt x="105013" y="40481"/>
                  <a:pt x="102394" y="40481"/>
                </a:cubicBezTo>
                <a:lnTo>
                  <a:pt x="92869" y="40481"/>
                </a:lnTo>
                <a:lnTo>
                  <a:pt x="92869" y="30956"/>
                </a:lnTo>
                <a:cubicBezTo>
                  <a:pt x="92869" y="28337"/>
                  <a:pt x="90726" y="26194"/>
                  <a:pt x="88106" y="26194"/>
                </a:cubicBezTo>
                <a:lnTo>
                  <a:pt x="83344" y="26194"/>
                </a:lnTo>
                <a:cubicBezTo>
                  <a:pt x="80724" y="26194"/>
                  <a:pt x="78581" y="28337"/>
                  <a:pt x="78581" y="3095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095750" y="4701425"/>
            <a:ext cx="101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การบริการสุขภาพ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8650" y="4987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28575"/>
                </a:moveTo>
                <a:lnTo>
                  <a:pt x="38100" y="23813"/>
                </a:lnTo>
                <a:cubicBezTo>
                  <a:pt x="38100" y="10656"/>
                  <a:pt x="63698" y="0"/>
                  <a:pt x="95250" y="0"/>
                </a:cubicBezTo>
                <a:cubicBezTo>
                  <a:pt x="126802" y="0"/>
                  <a:pt x="152400" y="10656"/>
                  <a:pt x="152400" y="23813"/>
                </a:cubicBezTo>
                <a:lnTo>
                  <a:pt x="152400" y="28575"/>
                </a:lnTo>
                <a:cubicBezTo>
                  <a:pt x="152400" y="37683"/>
                  <a:pt x="140107" y="45601"/>
                  <a:pt x="122039" y="49619"/>
                </a:cubicBezTo>
                <a:cubicBezTo>
                  <a:pt x="121325" y="48786"/>
                  <a:pt x="120581" y="47982"/>
                  <a:pt x="119836" y="47238"/>
                </a:cubicBezTo>
                <a:cubicBezTo>
                  <a:pt x="115223" y="42684"/>
                  <a:pt x="109270" y="39231"/>
                  <a:pt x="103049" y="36671"/>
                </a:cubicBezTo>
                <a:cubicBezTo>
                  <a:pt x="90577" y="31462"/>
                  <a:pt x="74325" y="28605"/>
                  <a:pt x="57150" y="28605"/>
                </a:cubicBezTo>
                <a:cubicBezTo>
                  <a:pt x="50631" y="28605"/>
                  <a:pt x="44261" y="29021"/>
                  <a:pt x="38160" y="29825"/>
                </a:cubicBezTo>
                <a:cubicBezTo>
                  <a:pt x="38100" y="29438"/>
                  <a:pt x="38100" y="29021"/>
                  <a:pt x="38100" y="28605"/>
                </a:cubicBezTo>
                <a:close/>
                <a:moveTo>
                  <a:pt x="128588" y="105073"/>
                </a:moveTo>
                <a:lnTo>
                  <a:pt x="128588" y="91321"/>
                </a:lnTo>
                <a:cubicBezTo>
                  <a:pt x="133082" y="90160"/>
                  <a:pt x="137309" y="88791"/>
                  <a:pt x="141149" y="87184"/>
                </a:cubicBezTo>
                <a:cubicBezTo>
                  <a:pt x="145078" y="85546"/>
                  <a:pt x="148917" y="83552"/>
                  <a:pt x="152400" y="81141"/>
                </a:cubicBezTo>
                <a:lnTo>
                  <a:pt x="152400" y="85725"/>
                </a:lnTo>
                <a:cubicBezTo>
                  <a:pt x="152400" y="93702"/>
                  <a:pt x="143024" y="100757"/>
                  <a:pt x="128588" y="105073"/>
                </a:cubicBezTo>
                <a:close/>
                <a:moveTo>
                  <a:pt x="128588" y="76498"/>
                </a:moveTo>
                <a:lnTo>
                  <a:pt x="128588" y="66675"/>
                </a:lnTo>
                <a:cubicBezTo>
                  <a:pt x="128588" y="65336"/>
                  <a:pt x="128468" y="64056"/>
                  <a:pt x="128290" y="62805"/>
                </a:cubicBezTo>
                <a:cubicBezTo>
                  <a:pt x="132904" y="61645"/>
                  <a:pt x="137220" y="60246"/>
                  <a:pt x="141149" y="58579"/>
                </a:cubicBezTo>
                <a:cubicBezTo>
                  <a:pt x="145078" y="56912"/>
                  <a:pt x="148917" y="54947"/>
                  <a:pt x="152400" y="52536"/>
                </a:cubicBezTo>
                <a:lnTo>
                  <a:pt x="152400" y="57120"/>
                </a:lnTo>
                <a:cubicBezTo>
                  <a:pt x="152400" y="65097"/>
                  <a:pt x="143024" y="72152"/>
                  <a:pt x="128588" y="76468"/>
                </a:cubicBezTo>
                <a:close/>
                <a:moveTo>
                  <a:pt x="0" y="71438"/>
                </a:moveTo>
                <a:lnTo>
                  <a:pt x="0" y="66675"/>
                </a:lnTo>
                <a:cubicBezTo>
                  <a:pt x="0" y="53519"/>
                  <a:pt x="25598" y="42863"/>
                  <a:pt x="57150" y="42863"/>
                </a:cubicBezTo>
                <a:cubicBezTo>
                  <a:pt x="88702" y="42863"/>
                  <a:pt x="114300" y="53519"/>
                  <a:pt x="114300" y="66675"/>
                </a:cubicBezTo>
                <a:lnTo>
                  <a:pt x="114300" y="71438"/>
                </a:lnTo>
                <a:cubicBezTo>
                  <a:pt x="114300" y="84594"/>
                  <a:pt x="88702" y="95250"/>
                  <a:pt x="57150" y="95250"/>
                </a:cubicBezTo>
                <a:cubicBezTo>
                  <a:pt x="25598" y="95250"/>
                  <a:pt x="0" y="84594"/>
                  <a:pt x="0" y="71438"/>
                </a:cubicBezTo>
                <a:close/>
                <a:moveTo>
                  <a:pt x="114300" y="100013"/>
                </a:moveTo>
                <a:cubicBezTo>
                  <a:pt x="114300" y="113169"/>
                  <a:pt x="88702" y="123825"/>
                  <a:pt x="57150" y="123825"/>
                </a:cubicBezTo>
                <a:cubicBezTo>
                  <a:pt x="25598" y="123825"/>
                  <a:pt x="0" y="113169"/>
                  <a:pt x="0" y="100013"/>
                </a:cubicBezTo>
                <a:lnTo>
                  <a:pt x="0" y="95429"/>
                </a:lnTo>
                <a:cubicBezTo>
                  <a:pt x="3453" y="97840"/>
                  <a:pt x="7293" y="99804"/>
                  <a:pt x="11251" y="101471"/>
                </a:cubicBezTo>
                <a:cubicBezTo>
                  <a:pt x="23723" y="106680"/>
                  <a:pt x="39975" y="109538"/>
                  <a:pt x="57150" y="109538"/>
                </a:cubicBezTo>
                <a:cubicBezTo>
                  <a:pt x="74325" y="109538"/>
                  <a:pt x="90577" y="106650"/>
                  <a:pt x="103049" y="101471"/>
                </a:cubicBezTo>
                <a:cubicBezTo>
                  <a:pt x="106978" y="99834"/>
                  <a:pt x="110817" y="97840"/>
                  <a:pt x="114300" y="95429"/>
                </a:cubicBezTo>
                <a:lnTo>
                  <a:pt x="114300" y="100013"/>
                </a:lnTo>
                <a:close/>
                <a:moveTo>
                  <a:pt x="114300" y="124004"/>
                </a:moveTo>
                <a:lnTo>
                  <a:pt x="114300" y="128588"/>
                </a:lnTo>
                <a:cubicBezTo>
                  <a:pt x="114300" y="141744"/>
                  <a:pt x="88702" y="152400"/>
                  <a:pt x="57150" y="152400"/>
                </a:cubicBezTo>
                <a:cubicBezTo>
                  <a:pt x="25598" y="152400"/>
                  <a:pt x="0" y="141744"/>
                  <a:pt x="0" y="128588"/>
                </a:cubicBezTo>
                <a:lnTo>
                  <a:pt x="0" y="124004"/>
                </a:lnTo>
                <a:cubicBezTo>
                  <a:pt x="3453" y="126415"/>
                  <a:pt x="7293" y="128379"/>
                  <a:pt x="11251" y="130046"/>
                </a:cubicBezTo>
                <a:cubicBezTo>
                  <a:pt x="23723" y="135255"/>
                  <a:pt x="39975" y="138113"/>
                  <a:pt x="57150" y="138113"/>
                </a:cubicBezTo>
                <a:cubicBezTo>
                  <a:pt x="74325" y="138113"/>
                  <a:pt x="90577" y="135225"/>
                  <a:pt x="103049" y="130046"/>
                </a:cubicBezTo>
                <a:cubicBezTo>
                  <a:pt x="106978" y="128409"/>
                  <a:pt x="110817" y="126415"/>
                  <a:pt x="114300" y="12400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76300" y="4968125"/>
            <a:ext cx="89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การเงินการคลัง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48100" y="4987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095750" y="4968125"/>
            <a:ext cx="533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ภาระโรค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8650" y="5253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76300" y="52348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การป้องกันโรค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48100" y="5253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4745" y="83344"/>
                </a:moveTo>
                <a:lnTo>
                  <a:pt x="47923" y="83344"/>
                </a:lnTo>
                <a:cubicBezTo>
                  <a:pt x="48786" y="102543"/>
                  <a:pt x="53042" y="120223"/>
                  <a:pt x="59085" y="133171"/>
                </a:cubicBezTo>
                <a:cubicBezTo>
                  <a:pt x="62478" y="140464"/>
                  <a:pt x="66139" y="145613"/>
                  <a:pt x="69533" y="148769"/>
                </a:cubicBezTo>
                <a:cubicBezTo>
                  <a:pt x="72866" y="151894"/>
                  <a:pt x="75158" y="152400"/>
                  <a:pt x="76349" y="152400"/>
                </a:cubicBezTo>
                <a:cubicBezTo>
                  <a:pt x="77539" y="152400"/>
                  <a:pt x="79831" y="151894"/>
                  <a:pt x="83165" y="148769"/>
                </a:cubicBezTo>
                <a:cubicBezTo>
                  <a:pt x="86558" y="145613"/>
                  <a:pt x="90220" y="140434"/>
                  <a:pt x="93613" y="133171"/>
                </a:cubicBezTo>
                <a:cubicBezTo>
                  <a:pt x="99655" y="120223"/>
                  <a:pt x="103912" y="102543"/>
                  <a:pt x="104775" y="83344"/>
                </a:cubicBezTo>
                <a:close/>
                <a:moveTo>
                  <a:pt x="47893" y="69056"/>
                </a:moveTo>
                <a:lnTo>
                  <a:pt x="104715" y="69056"/>
                </a:lnTo>
                <a:cubicBezTo>
                  <a:pt x="103882" y="49857"/>
                  <a:pt x="99626" y="32177"/>
                  <a:pt x="93583" y="19229"/>
                </a:cubicBezTo>
                <a:cubicBezTo>
                  <a:pt x="90190" y="11966"/>
                  <a:pt x="86529" y="6787"/>
                  <a:pt x="83135" y="3631"/>
                </a:cubicBezTo>
                <a:cubicBezTo>
                  <a:pt x="79802" y="506"/>
                  <a:pt x="77510" y="0"/>
                  <a:pt x="76319" y="0"/>
                </a:cubicBezTo>
                <a:cubicBezTo>
                  <a:pt x="75128" y="0"/>
                  <a:pt x="72836" y="506"/>
                  <a:pt x="69503" y="3631"/>
                </a:cubicBezTo>
                <a:cubicBezTo>
                  <a:pt x="66109" y="6787"/>
                  <a:pt x="62448" y="11966"/>
                  <a:pt x="59055" y="19229"/>
                </a:cubicBezTo>
                <a:cubicBezTo>
                  <a:pt x="53013" y="32177"/>
                  <a:pt x="48756" y="49857"/>
                  <a:pt x="47893" y="69056"/>
                </a:cubicBezTo>
                <a:close/>
                <a:moveTo>
                  <a:pt x="33605" y="69056"/>
                </a:moveTo>
                <a:cubicBezTo>
                  <a:pt x="34647" y="43577"/>
                  <a:pt x="41225" y="19913"/>
                  <a:pt x="50840" y="4376"/>
                </a:cubicBezTo>
                <a:cubicBezTo>
                  <a:pt x="23426" y="14079"/>
                  <a:pt x="3244" y="39052"/>
                  <a:pt x="446" y="69056"/>
                </a:cubicBezTo>
                <a:lnTo>
                  <a:pt x="33605" y="69056"/>
                </a:lnTo>
                <a:close/>
                <a:moveTo>
                  <a:pt x="446" y="83344"/>
                </a:moveTo>
                <a:cubicBezTo>
                  <a:pt x="3244" y="113348"/>
                  <a:pt x="23426" y="138321"/>
                  <a:pt x="50840" y="148024"/>
                </a:cubicBezTo>
                <a:cubicBezTo>
                  <a:pt x="41225" y="132487"/>
                  <a:pt x="34647" y="108823"/>
                  <a:pt x="33605" y="83344"/>
                </a:cubicBezTo>
                <a:lnTo>
                  <a:pt x="446" y="83344"/>
                </a:lnTo>
                <a:close/>
                <a:moveTo>
                  <a:pt x="119033" y="83344"/>
                </a:moveTo>
                <a:cubicBezTo>
                  <a:pt x="117991" y="108823"/>
                  <a:pt x="111413" y="132487"/>
                  <a:pt x="101798" y="148024"/>
                </a:cubicBezTo>
                <a:cubicBezTo>
                  <a:pt x="129213" y="138291"/>
                  <a:pt x="149394" y="113348"/>
                  <a:pt x="152192" y="83344"/>
                </a:cubicBezTo>
                <a:lnTo>
                  <a:pt x="119033" y="83344"/>
                </a:lnTo>
                <a:close/>
                <a:moveTo>
                  <a:pt x="152192" y="69056"/>
                </a:moveTo>
                <a:cubicBezTo>
                  <a:pt x="149394" y="39052"/>
                  <a:pt x="129213" y="14079"/>
                  <a:pt x="101798" y="4376"/>
                </a:cubicBezTo>
                <a:cubicBezTo>
                  <a:pt x="111413" y="19913"/>
                  <a:pt x="117991" y="43577"/>
                  <a:pt x="119033" y="69056"/>
                </a:cubicBezTo>
                <a:lnTo>
                  <a:pt x="152192" y="69056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095750" y="5234825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เปรียบเทียบนานาชาติ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353300" y="1828800"/>
            <a:ext cx="4457700" cy="1752600"/>
          </a:xfrm>
          <a:custGeom>
            <a:avLst/>
            <a:gdLst/>
            <a:ahLst/>
            <a:cxnLst/>
            <a:rect l="l" t="t" r="r" b="b"/>
            <a:pathLst>
              <a:path w="4457700" h="1752600">
                <a:moveTo>
                  <a:pt x="0" y="0"/>
                </a:moveTo>
                <a:lnTo>
                  <a:pt x="4457700" y="0"/>
                </a:lnTo>
                <a:lnTo>
                  <a:pt x="44577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7555706" y="2034546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839075" y="2019300"/>
            <a:ext cx="3876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571184" y="24384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786688" y="2400300"/>
            <a:ext cx="1943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รวมข้อมูลจากหลายแหล่งในที่เดียว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571184" y="27051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786688" y="2667000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 visualization ที่เข้าใจง่าย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571184" y="29718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7786688" y="2933700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อัปเดตข้อมูลสม่ำเสมอ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571184" y="32385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786688" y="3200400"/>
            <a:ext cx="1676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 download ข้อมูลได้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72350" y="3733800"/>
            <a:ext cx="4438650" cy="2419350"/>
          </a:xfrm>
          <a:custGeom>
            <a:avLst/>
            <a:gdLst/>
            <a:ahLst/>
            <a:cxnLst/>
            <a:rect l="l" t="t" r="r" b="b"/>
            <a:pathLst>
              <a:path w="4438650" h="2419350">
                <a:moveTo>
                  <a:pt x="0" y="0"/>
                </a:moveTo>
                <a:lnTo>
                  <a:pt x="4438650" y="0"/>
                </a:lnTo>
                <a:lnTo>
                  <a:pt x="443865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7372350" y="37338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7605713" y="3962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858125" y="3924300"/>
            <a:ext cx="3848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585710" y="4309110"/>
            <a:ext cx="4027170" cy="350520"/>
          </a:xfrm>
          <a:custGeom>
            <a:avLst/>
            <a:gdLst/>
            <a:ahLst/>
            <a:cxnLst/>
            <a:rect l="l" t="t" r="r" b="b"/>
            <a:pathLst>
              <a:path w="4027170" h="350520">
                <a:moveTo>
                  <a:pt x="0" y="0"/>
                </a:moveTo>
                <a:lnTo>
                  <a:pt x="4027170" y="0"/>
                </a:lnTo>
                <a:lnTo>
                  <a:pt x="402717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665720" y="4389118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Monitor ตัวชี้วัดสุขภาพ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85710" y="4743456"/>
            <a:ext cx="4027170" cy="350520"/>
          </a:xfrm>
          <a:custGeom>
            <a:avLst/>
            <a:gdLst/>
            <a:ahLst/>
            <a:cxnLst/>
            <a:rect l="l" t="t" r="r" b="b"/>
            <a:pathLst>
              <a:path w="4027170" h="350520">
                <a:moveTo>
                  <a:pt x="0" y="0"/>
                </a:moveTo>
                <a:lnTo>
                  <a:pt x="4027170" y="0"/>
                </a:lnTo>
                <a:lnTo>
                  <a:pt x="402717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7665720" y="4823464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เปรียบเทียบระหว่างประเทศ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85710" y="5177792"/>
            <a:ext cx="4027170" cy="350520"/>
          </a:xfrm>
          <a:custGeom>
            <a:avLst/>
            <a:gdLst/>
            <a:ahLst/>
            <a:cxnLst/>
            <a:rect l="l" t="t" r="r" b="b"/>
            <a:pathLst>
              <a:path w="4027170" h="350520">
                <a:moveTo>
                  <a:pt x="0" y="0"/>
                </a:moveTo>
                <a:lnTo>
                  <a:pt x="4027170" y="0"/>
                </a:lnTo>
                <a:lnTo>
                  <a:pt x="402717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665720" y="5257800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สนับสนุนการวิจัย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585710" y="5612128"/>
            <a:ext cx="4027170" cy="350520"/>
          </a:xfrm>
          <a:custGeom>
            <a:avLst/>
            <a:gdLst/>
            <a:ahLst/>
            <a:cxnLst/>
            <a:rect l="l" t="t" r="r" b="b"/>
            <a:pathLst>
              <a:path w="4027170" h="350520">
                <a:moveTo>
                  <a:pt x="0" y="0"/>
                </a:moveTo>
                <a:lnTo>
                  <a:pt x="4027170" y="0"/>
                </a:lnTo>
                <a:lnTo>
                  <a:pt x="402717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7665720" y="5692146"/>
            <a:ext cx="3933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วางแผนนโยบายสาธารณสุข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372350" y="6309364"/>
            <a:ext cx="4438650" cy="419100"/>
          </a:xfrm>
          <a:custGeom>
            <a:avLst/>
            <a:gdLst/>
            <a:ahLst/>
            <a:cxnLst/>
            <a:rect l="l" t="t" r="r" b="b"/>
            <a:pathLst>
              <a:path w="4438650" h="419100">
                <a:moveTo>
                  <a:pt x="0" y="0"/>
                </a:moveTo>
                <a:lnTo>
                  <a:pt x="4438650" y="0"/>
                </a:lnTo>
                <a:lnTo>
                  <a:pt x="443865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7372350" y="6309364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7516416" y="6469382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9258" y="25003"/>
                </a:moveTo>
                <a:cubicBezTo>
                  <a:pt x="104935" y="25003"/>
                  <a:pt x="100742" y="26175"/>
                  <a:pt x="97069" y="28311"/>
                </a:cubicBezTo>
                <a:cubicBezTo>
                  <a:pt x="92954" y="24144"/>
                  <a:pt x="88162" y="20654"/>
                  <a:pt x="82875" y="18023"/>
                </a:cubicBezTo>
                <a:cubicBezTo>
                  <a:pt x="90220" y="11772"/>
                  <a:pt x="99570" y="8334"/>
                  <a:pt x="109258" y="8334"/>
                </a:cubicBezTo>
                <a:cubicBezTo>
                  <a:pt x="131761" y="8334"/>
                  <a:pt x="150019" y="26566"/>
                  <a:pt x="150019" y="49095"/>
                </a:cubicBezTo>
                <a:cubicBezTo>
                  <a:pt x="150019" y="59903"/>
                  <a:pt x="145721" y="70269"/>
                  <a:pt x="138090" y="77900"/>
                </a:cubicBezTo>
                <a:lnTo>
                  <a:pt x="119572" y="96418"/>
                </a:lnTo>
                <a:cubicBezTo>
                  <a:pt x="111941" y="104049"/>
                  <a:pt x="101575" y="108347"/>
                  <a:pt x="90767" y="108347"/>
                </a:cubicBezTo>
                <a:cubicBezTo>
                  <a:pt x="68264" y="108347"/>
                  <a:pt x="50006" y="90115"/>
                  <a:pt x="50006" y="67587"/>
                </a:cubicBezTo>
                <a:cubicBezTo>
                  <a:pt x="50006" y="67196"/>
                  <a:pt x="50006" y="66805"/>
                  <a:pt x="50032" y="66415"/>
                </a:cubicBezTo>
                <a:cubicBezTo>
                  <a:pt x="50163" y="61805"/>
                  <a:pt x="53991" y="58184"/>
                  <a:pt x="58601" y="58315"/>
                </a:cubicBezTo>
                <a:cubicBezTo>
                  <a:pt x="63211" y="58445"/>
                  <a:pt x="66831" y="62273"/>
                  <a:pt x="66701" y="66883"/>
                </a:cubicBezTo>
                <a:cubicBezTo>
                  <a:pt x="66701" y="67118"/>
                  <a:pt x="66701" y="67352"/>
                  <a:pt x="66701" y="67561"/>
                </a:cubicBezTo>
                <a:cubicBezTo>
                  <a:pt x="66701" y="80869"/>
                  <a:pt x="77484" y="91652"/>
                  <a:pt x="90793" y="91652"/>
                </a:cubicBezTo>
                <a:cubicBezTo>
                  <a:pt x="97174" y="91652"/>
                  <a:pt x="103294" y="89126"/>
                  <a:pt x="107826" y="84594"/>
                </a:cubicBezTo>
                <a:lnTo>
                  <a:pt x="126344" y="66076"/>
                </a:lnTo>
                <a:cubicBezTo>
                  <a:pt x="130850" y="61570"/>
                  <a:pt x="133402" y="55424"/>
                  <a:pt x="133402" y="49043"/>
                </a:cubicBezTo>
                <a:cubicBezTo>
                  <a:pt x="133402" y="35734"/>
                  <a:pt x="122619" y="24951"/>
                  <a:pt x="109311" y="24951"/>
                </a:cubicBezTo>
                <a:close/>
                <a:moveTo>
                  <a:pt x="71676" y="45136"/>
                </a:moveTo>
                <a:cubicBezTo>
                  <a:pt x="71181" y="44927"/>
                  <a:pt x="70686" y="44641"/>
                  <a:pt x="70243" y="44328"/>
                </a:cubicBezTo>
                <a:cubicBezTo>
                  <a:pt x="66961" y="42636"/>
                  <a:pt x="63211" y="41672"/>
                  <a:pt x="59278" y="41672"/>
                </a:cubicBezTo>
                <a:cubicBezTo>
                  <a:pt x="52897" y="41672"/>
                  <a:pt x="46777" y="44198"/>
                  <a:pt x="42245" y="48730"/>
                </a:cubicBezTo>
                <a:lnTo>
                  <a:pt x="23727" y="67248"/>
                </a:lnTo>
                <a:cubicBezTo>
                  <a:pt x="19221" y="71754"/>
                  <a:pt x="16669" y="77900"/>
                  <a:pt x="16669" y="84281"/>
                </a:cubicBezTo>
                <a:cubicBezTo>
                  <a:pt x="16669" y="97590"/>
                  <a:pt x="27451" y="108373"/>
                  <a:pt x="40760" y="108373"/>
                </a:cubicBezTo>
                <a:cubicBezTo>
                  <a:pt x="45058" y="108373"/>
                  <a:pt x="49251" y="107227"/>
                  <a:pt x="52923" y="105091"/>
                </a:cubicBezTo>
                <a:cubicBezTo>
                  <a:pt x="57038" y="109258"/>
                  <a:pt x="61831" y="112748"/>
                  <a:pt x="67144" y="115379"/>
                </a:cubicBezTo>
                <a:cubicBezTo>
                  <a:pt x="59799" y="121604"/>
                  <a:pt x="50475" y="125068"/>
                  <a:pt x="40760" y="125068"/>
                </a:cubicBezTo>
                <a:cubicBezTo>
                  <a:pt x="18257" y="125068"/>
                  <a:pt x="0" y="106836"/>
                  <a:pt x="0" y="84307"/>
                </a:cubicBezTo>
                <a:cubicBezTo>
                  <a:pt x="0" y="73499"/>
                  <a:pt x="4297" y="63133"/>
                  <a:pt x="11929" y="55502"/>
                </a:cubicBezTo>
                <a:lnTo>
                  <a:pt x="30447" y="36984"/>
                </a:lnTo>
                <a:cubicBezTo>
                  <a:pt x="38078" y="29353"/>
                  <a:pt x="48444" y="25055"/>
                  <a:pt x="59252" y="25055"/>
                </a:cubicBezTo>
                <a:cubicBezTo>
                  <a:pt x="81807" y="25055"/>
                  <a:pt x="100013" y="43443"/>
                  <a:pt x="100013" y="65920"/>
                </a:cubicBezTo>
                <a:cubicBezTo>
                  <a:pt x="100013" y="66258"/>
                  <a:pt x="100013" y="66597"/>
                  <a:pt x="100013" y="66935"/>
                </a:cubicBezTo>
                <a:cubicBezTo>
                  <a:pt x="99908" y="71545"/>
                  <a:pt x="96080" y="75166"/>
                  <a:pt x="91470" y="75061"/>
                </a:cubicBezTo>
                <a:cubicBezTo>
                  <a:pt x="86860" y="74957"/>
                  <a:pt x="83240" y="71129"/>
                  <a:pt x="83344" y="66519"/>
                </a:cubicBezTo>
                <a:cubicBezTo>
                  <a:pt x="83344" y="66310"/>
                  <a:pt x="83344" y="66128"/>
                  <a:pt x="83344" y="65920"/>
                </a:cubicBezTo>
                <a:cubicBezTo>
                  <a:pt x="83344" y="57143"/>
                  <a:pt x="78656" y="49433"/>
                  <a:pt x="71676" y="451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7734300" y="6423664"/>
            <a:ext cx="402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https://www.hiso.or.th/hiso/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4850" y="374850"/>
            <a:ext cx="374850" cy="374850"/>
          </a:xfrm>
          <a:custGeom>
            <a:avLst/>
            <a:gdLst/>
            <a:ahLst/>
            <a:cxnLst/>
            <a:rect l="l" t="t" r="r" b="b"/>
            <a:pathLst>
              <a:path w="374850" h="374850">
                <a:moveTo>
                  <a:pt x="0" y="0"/>
                </a:moveTo>
                <a:lnTo>
                  <a:pt x="374850" y="0"/>
                </a:lnTo>
                <a:lnTo>
                  <a:pt x="374850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4592" y="431078"/>
            <a:ext cx="33736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2155" y="374850"/>
            <a:ext cx="37485" cy="374850"/>
          </a:xfrm>
          <a:custGeom>
            <a:avLst/>
            <a:gdLst/>
            <a:ahLst/>
            <a:cxnLst/>
            <a:rect l="l" t="t" r="r" b="b"/>
            <a:pathLst>
              <a:path w="37485" h="374850">
                <a:moveTo>
                  <a:pt x="0" y="0"/>
                </a:moveTo>
                <a:lnTo>
                  <a:pt x="37485" y="0"/>
                </a:lnTo>
                <a:lnTo>
                  <a:pt x="37485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4850" y="862155"/>
            <a:ext cx="11667210" cy="449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42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IHPP National Health Accounts (NHA)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4850" y="1386945"/>
            <a:ext cx="115266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ข้อมูลการเงินสุขภาพระดับประเทศ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3593" y="1799281"/>
            <a:ext cx="5613380" cy="2605208"/>
          </a:xfrm>
          <a:custGeom>
            <a:avLst/>
            <a:gdLst/>
            <a:ahLst/>
            <a:cxnLst/>
            <a:rect l="l" t="t" r="r" b="b"/>
            <a:pathLst>
              <a:path w="5613380" h="2605208">
                <a:moveTo>
                  <a:pt x="0" y="0"/>
                </a:moveTo>
                <a:lnTo>
                  <a:pt x="5613380" y="0"/>
                </a:lnTo>
                <a:lnTo>
                  <a:pt x="5613380" y="2605208"/>
                </a:lnTo>
                <a:lnTo>
                  <a:pt x="0" y="260520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3593" y="1799281"/>
            <a:ext cx="37485" cy="2605208"/>
          </a:xfrm>
          <a:custGeom>
            <a:avLst/>
            <a:gdLst/>
            <a:ahLst/>
            <a:cxnLst/>
            <a:rect l="l" t="t" r="r" b="b"/>
            <a:pathLst>
              <a:path w="37485" h="2605208">
                <a:moveTo>
                  <a:pt x="0" y="0"/>
                </a:moveTo>
                <a:lnTo>
                  <a:pt x="37485" y="0"/>
                </a:lnTo>
                <a:lnTo>
                  <a:pt x="37485" y="2605208"/>
                </a:lnTo>
                <a:lnTo>
                  <a:pt x="0" y="260520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23188" y="2001705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46856" y="35142"/>
                </a:moveTo>
                <a:lnTo>
                  <a:pt x="46856" y="29285"/>
                </a:lnTo>
                <a:cubicBezTo>
                  <a:pt x="46856" y="13105"/>
                  <a:pt x="78338" y="0"/>
                  <a:pt x="117141" y="0"/>
                </a:cubicBezTo>
                <a:cubicBezTo>
                  <a:pt x="155944" y="0"/>
                  <a:pt x="187425" y="13105"/>
                  <a:pt x="187425" y="29285"/>
                </a:cubicBezTo>
                <a:lnTo>
                  <a:pt x="187425" y="35142"/>
                </a:lnTo>
                <a:cubicBezTo>
                  <a:pt x="187425" y="46344"/>
                  <a:pt x="172307" y="56081"/>
                  <a:pt x="150086" y="61023"/>
                </a:cubicBezTo>
                <a:cubicBezTo>
                  <a:pt x="149208" y="59998"/>
                  <a:pt x="148293" y="59010"/>
                  <a:pt x="147378" y="58094"/>
                </a:cubicBezTo>
                <a:cubicBezTo>
                  <a:pt x="141704" y="52494"/>
                  <a:pt x="134382" y="48247"/>
                  <a:pt x="126732" y="45099"/>
                </a:cubicBezTo>
                <a:cubicBezTo>
                  <a:pt x="111393" y="38693"/>
                  <a:pt x="91406" y="35179"/>
                  <a:pt x="70284" y="35179"/>
                </a:cubicBezTo>
                <a:cubicBezTo>
                  <a:pt x="62268" y="35179"/>
                  <a:pt x="54434" y="35691"/>
                  <a:pt x="46929" y="36680"/>
                </a:cubicBezTo>
                <a:cubicBezTo>
                  <a:pt x="46856" y="36204"/>
                  <a:pt x="46856" y="35691"/>
                  <a:pt x="46856" y="35179"/>
                </a:cubicBezTo>
                <a:close/>
                <a:moveTo>
                  <a:pt x="158140" y="129221"/>
                </a:moveTo>
                <a:lnTo>
                  <a:pt x="158140" y="112309"/>
                </a:lnTo>
                <a:cubicBezTo>
                  <a:pt x="163667" y="110881"/>
                  <a:pt x="168866" y="109197"/>
                  <a:pt x="173588" y="107220"/>
                </a:cubicBezTo>
                <a:cubicBezTo>
                  <a:pt x="178420" y="105207"/>
                  <a:pt x="183142" y="102754"/>
                  <a:pt x="187425" y="99789"/>
                </a:cubicBezTo>
                <a:lnTo>
                  <a:pt x="187425" y="105427"/>
                </a:lnTo>
                <a:cubicBezTo>
                  <a:pt x="187425" y="115237"/>
                  <a:pt x="175894" y="123913"/>
                  <a:pt x="158140" y="129221"/>
                </a:cubicBezTo>
                <a:close/>
                <a:moveTo>
                  <a:pt x="158140" y="94079"/>
                </a:moveTo>
                <a:lnTo>
                  <a:pt x="158140" y="81998"/>
                </a:lnTo>
                <a:cubicBezTo>
                  <a:pt x="158140" y="80351"/>
                  <a:pt x="157993" y="78777"/>
                  <a:pt x="157774" y="77240"/>
                </a:cubicBezTo>
                <a:cubicBezTo>
                  <a:pt x="163448" y="75812"/>
                  <a:pt x="168756" y="74091"/>
                  <a:pt x="173588" y="72042"/>
                </a:cubicBezTo>
                <a:cubicBezTo>
                  <a:pt x="178420" y="69992"/>
                  <a:pt x="183142" y="67576"/>
                  <a:pt x="187425" y="64610"/>
                </a:cubicBezTo>
                <a:lnTo>
                  <a:pt x="187425" y="70248"/>
                </a:lnTo>
                <a:cubicBezTo>
                  <a:pt x="187425" y="80058"/>
                  <a:pt x="175894" y="88734"/>
                  <a:pt x="158140" y="94042"/>
                </a:cubicBezTo>
                <a:close/>
                <a:moveTo>
                  <a:pt x="0" y="87855"/>
                </a:moveTo>
                <a:lnTo>
                  <a:pt x="0" y="81998"/>
                </a:lnTo>
                <a:cubicBezTo>
                  <a:pt x="0" y="65818"/>
                  <a:pt x="31482" y="52713"/>
                  <a:pt x="70284" y="52713"/>
                </a:cubicBezTo>
                <a:cubicBezTo>
                  <a:pt x="109087" y="52713"/>
                  <a:pt x="140569" y="65818"/>
                  <a:pt x="140569" y="81998"/>
                </a:cubicBezTo>
                <a:lnTo>
                  <a:pt x="140569" y="87855"/>
                </a:lnTo>
                <a:cubicBezTo>
                  <a:pt x="140569" y="104036"/>
                  <a:pt x="109087" y="117141"/>
                  <a:pt x="70284" y="117141"/>
                </a:cubicBezTo>
                <a:cubicBezTo>
                  <a:pt x="31482" y="117141"/>
                  <a:pt x="0" y="104036"/>
                  <a:pt x="0" y="87855"/>
                </a:cubicBezTo>
                <a:close/>
                <a:moveTo>
                  <a:pt x="140569" y="122998"/>
                </a:moveTo>
                <a:cubicBezTo>
                  <a:pt x="140569" y="139178"/>
                  <a:pt x="109087" y="152283"/>
                  <a:pt x="70284" y="152283"/>
                </a:cubicBezTo>
                <a:cubicBezTo>
                  <a:pt x="31482" y="152283"/>
                  <a:pt x="0" y="139178"/>
                  <a:pt x="0" y="122998"/>
                </a:cubicBezTo>
                <a:lnTo>
                  <a:pt x="0" y="117360"/>
                </a:lnTo>
                <a:cubicBezTo>
                  <a:pt x="4246" y="120325"/>
                  <a:pt x="8969" y="122741"/>
                  <a:pt x="13837" y="124791"/>
                </a:cubicBezTo>
                <a:cubicBezTo>
                  <a:pt x="29175" y="131198"/>
                  <a:pt x="49162" y="134712"/>
                  <a:pt x="70284" y="134712"/>
                </a:cubicBezTo>
                <a:cubicBezTo>
                  <a:pt x="91406" y="134712"/>
                  <a:pt x="111393" y="131161"/>
                  <a:pt x="126732" y="124791"/>
                </a:cubicBezTo>
                <a:cubicBezTo>
                  <a:pt x="131564" y="122778"/>
                  <a:pt x="136286" y="120325"/>
                  <a:pt x="140569" y="117360"/>
                </a:cubicBezTo>
                <a:lnTo>
                  <a:pt x="140569" y="122998"/>
                </a:lnTo>
                <a:close/>
                <a:moveTo>
                  <a:pt x="140569" y="152502"/>
                </a:moveTo>
                <a:lnTo>
                  <a:pt x="140569" y="158140"/>
                </a:lnTo>
                <a:cubicBezTo>
                  <a:pt x="140569" y="174320"/>
                  <a:pt x="109087" y="187425"/>
                  <a:pt x="70284" y="187425"/>
                </a:cubicBezTo>
                <a:cubicBezTo>
                  <a:pt x="31482" y="187425"/>
                  <a:pt x="0" y="174320"/>
                  <a:pt x="0" y="158140"/>
                </a:cubicBezTo>
                <a:lnTo>
                  <a:pt x="0" y="152502"/>
                </a:lnTo>
                <a:cubicBezTo>
                  <a:pt x="4246" y="155468"/>
                  <a:pt x="8969" y="157884"/>
                  <a:pt x="13837" y="159934"/>
                </a:cubicBezTo>
                <a:cubicBezTo>
                  <a:pt x="29175" y="166340"/>
                  <a:pt x="49162" y="169854"/>
                  <a:pt x="70284" y="169854"/>
                </a:cubicBezTo>
                <a:cubicBezTo>
                  <a:pt x="91406" y="169854"/>
                  <a:pt x="111393" y="166303"/>
                  <a:pt x="126732" y="159934"/>
                </a:cubicBezTo>
                <a:cubicBezTo>
                  <a:pt x="131564" y="157920"/>
                  <a:pt x="136286" y="155468"/>
                  <a:pt x="140569" y="15250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89361" y="1986706"/>
            <a:ext cx="502389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บัญชีสุขภาพแห่งชาติ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60" y="2361556"/>
            <a:ext cx="5294758" cy="4873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NHA เป็นเครื่องมือสำคัญในการติดตามการใช้จ่ายด้านสุขภาพ ใช้กรอบบัญชีสุขภาพสากล (SHA) ของ OECD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3509" y="3002549"/>
            <a:ext cx="5208542" cy="1207017"/>
          </a:xfrm>
          <a:custGeom>
            <a:avLst/>
            <a:gdLst/>
            <a:ahLst/>
            <a:cxnLst/>
            <a:rect l="l" t="t" r="r" b="b"/>
            <a:pathLst>
              <a:path w="5208542" h="1207017">
                <a:moveTo>
                  <a:pt x="0" y="0"/>
                </a:moveTo>
                <a:lnTo>
                  <a:pt x="5208542" y="0"/>
                </a:lnTo>
                <a:lnTo>
                  <a:pt x="5208542" y="1207017"/>
                </a:lnTo>
                <a:lnTo>
                  <a:pt x="0" y="120701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57197" y="3156236"/>
            <a:ext cx="496676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คำถามที่ NHA ตอบได้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57197" y="3418631"/>
            <a:ext cx="74220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เงินไปไหน?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467421" y="3418631"/>
            <a:ext cx="1028495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รพ. คลินิก ป้องกัน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7197" y="3643541"/>
            <a:ext cx="57152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ใช้อะไร?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96747" y="3643541"/>
            <a:ext cx="112162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ยา บุคลากร อุปกรณ์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57197" y="3868451"/>
            <a:ext cx="587695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ใครจ่าย?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12913" y="3868451"/>
            <a:ext cx="103868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รัฐ ประกัน ออกเอง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93593" y="4550686"/>
            <a:ext cx="5613380" cy="2117903"/>
          </a:xfrm>
          <a:custGeom>
            <a:avLst/>
            <a:gdLst/>
            <a:ahLst/>
            <a:cxnLst/>
            <a:rect l="l" t="t" r="r" b="b"/>
            <a:pathLst>
              <a:path w="5613380" h="2117903">
                <a:moveTo>
                  <a:pt x="0" y="0"/>
                </a:moveTo>
                <a:lnTo>
                  <a:pt x="5613380" y="0"/>
                </a:lnTo>
                <a:lnTo>
                  <a:pt x="5613380" y="2117903"/>
                </a:lnTo>
                <a:lnTo>
                  <a:pt x="0" y="2117903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393593" y="4550686"/>
            <a:ext cx="37485" cy="2117903"/>
          </a:xfrm>
          <a:custGeom>
            <a:avLst/>
            <a:gdLst/>
            <a:ahLst/>
            <a:cxnLst/>
            <a:rect l="l" t="t" r="r" b="b"/>
            <a:pathLst>
              <a:path w="37485" h="2117903">
                <a:moveTo>
                  <a:pt x="0" y="0"/>
                </a:moveTo>
                <a:lnTo>
                  <a:pt x="37485" y="0"/>
                </a:lnTo>
                <a:lnTo>
                  <a:pt x="37485" y="2117903"/>
                </a:lnTo>
                <a:lnTo>
                  <a:pt x="0" y="211790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3731" y="4775596"/>
            <a:ext cx="147597" cy="168683"/>
          </a:xfrm>
          <a:custGeom>
            <a:avLst/>
            <a:gdLst/>
            <a:ahLst/>
            <a:cxnLst/>
            <a:rect l="l" t="t" r="r" b="b"/>
            <a:pathLst>
              <a:path w="147597" h="168683">
                <a:moveTo>
                  <a:pt x="42171" y="0"/>
                </a:moveTo>
                <a:cubicBezTo>
                  <a:pt x="36339" y="0"/>
                  <a:pt x="31628" y="4711"/>
                  <a:pt x="31628" y="10543"/>
                </a:cubicBezTo>
                <a:lnTo>
                  <a:pt x="31628" y="21085"/>
                </a:lnTo>
                <a:lnTo>
                  <a:pt x="21085" y="21085"/>
                </a:lnTo>
                <a:cubicBezTo>
                  <a:pt x="9455" y="21085"/>
                  <a:pt x="0" y="30541"/>
                  <a:pt x="0" y="42171"/>
                </a:cubicBezTo>
                <a:lnTo>
                  <a:pt x="0" y="57985"/>
                </a:lnTo>
                <a:lnTo>
                  <a:pt x="147597" y="57985"/>
                </a:lnTo>
                <a:lnTo>
                  <a:pt x="147597" y="42171"/>
                </a:lnTo>
                <a:cubicBezTo>
                  <a:pt x="147597" y="30541"/>
                  <a:pt x="138142" y="21085"/>
                  <a:pt x="126512" y="21085"/>
                </a:cubicBezTo>
                <a:lnTo>
                  <a:pt x="115969" y="21085"/>
                </a:lnTo>
                <a:lnTo>
                  <a:pt x="115969" y="10543"/>
                </a:lnTo>
                <a:cubicBezTo>
                  <a:pt x="115969" y="4711"/>
                  <a:pt x="111258" y="0"/>
                  <a:pt x="105427" y="0"/>
                </a:cubicBezTo>
                <a:cubicBezTo>
                  <a:pt x="99595" y="0"/>
                  <a:pt x="94884" y="4711"/>
                  <a:pt x="94884" y="10543"/>
                </a:cubicBezTo>
                <a:lnTo>
                  <a:pt x="94884" y="21085"/>
                </a:lnTo>
                <a:lnTo>
                  <a:pt x="52713" y="21085"/>
                </a:lnTo>
                <a:lnTo>
                  <a:pt x="52713" y="10543"/>
                </a:lnTo>
                <a:cubicBezTo>
                  <a:pt x="52713" y="4711"/>
                  <a:pt x="48002" y="0"/>
                  <a:pt x="42171" y="0"/>
                </a:cubicBezTo>
                <a:close/>
                <a:moveTo>
                  <a:pt x="0" y="73799"/>
                </a:moveTo>
                <a:lnTo>
                  <a:pt x="0" y="137055"/>
                </a:lnTo>
                <a:cubicBezTo>
                  <a:pt x="0" y="148684"/>
                  <a:pt x="9455" y="158140"/>
                  <a:pt x="21085" y="158140"/>
                </a:cubicBezTo>
                <a:lnTo>
                  <a:pt x="126512" y="158140"/>
                </a:lnTo>
                <a:cubicBezTo>
                  <a:pt x="138142" y="158140"/>
                  <a:pt x="147597" y="148684"/>
                  <a:pt x="147597" y="137055"/>
                </a:cubicBezTo>
                <a:lnTo>
                  <a:pt x="147597" y="73799"/>
                </a:lnTo>
                <a:lnTo>
                  <a:pt x="0" y="7379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70619" y="4738111"/>
            <a:ext cx="503327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ช่วงเวลาข้อมูล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3509" y="5116710"/>
            <a:ext cx="5208542" cy="644742"/>
          </a:xfrm>
          <a:custGeom>
            <a:avLst/>
            <a:gdLst/>
            <a:ahLst/>
            <a:cxnLst/>
            <a:rect l="l" t="t" r="r" b="b"/>
            <a:pathLst>
              <a:path w="5208542" h="644742">
                <a:moveTo>
                  <a:pt x="0" y="0"/>
                </a:moveTo>
                <a:lnTo>
                  <a:pt x="5208542" y="0"/>
                </a:lnTo>
                <a:lnTo>
                  <a:pt x="5208542" y="644742"/>
                </a:lnTo>
                <a:lnTo>
                  <a:pt x="0" y="64474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19712" y="5232911"/>
            <a:ext cx="1002724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ข้อมูลต่อเนื่อง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934433" y="5232911"/>
            <a:ext cx="834042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1994-2023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19712" y="5495306"/>
            <a:ext cx="5032363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กว่า 30 ปีของข้อมูลการใช้จ่ายสุขภาพ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09978" y="1799281"/>
            <a:ext cx="5613380" cy="2436526"/>
          </a:xfrm>
          <a:custGeom>
            <a:avLst/>
            <a:gdLst/>
            <a:ahLst/>
            <a:cxnLst/>
            <a:rect l="l" t="t" r="r" b="b"/>
            <a:pathLst>
              <a:path w="5613380" h="2436526">
                <a:moveTo>
                  <a:pt x="0" y="0"/>
                </a:moveTo>
                <a:lnTo>
                  <a:pt x="5613380" y="0"/>
                </a:lnTo>
                <a:lnTo>
                  <a:pt x="5613380" y="2436526"/>
                </a:lnTo>
                <a:lnTo>
                  <a:pt x="0" y="2436526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209978" y="1799281"/>
            <a:ext cx="37485" cy="2436526"/>
          </a:xfrm>
          <a:custGeom>
            <a:avLst/>
            <a:gdLst/>
            <a:ahLst/>
            <a:cxnLst/>
            <a:rect l="l" t="t" r="r" b="b"/>
            <a:pathLst>
              <a:path w="37485" h="2436526">
                <a:moveTo>
                  <a:pt x="0" y="0"/>
                </a:moveTo>
                <a:lnTo>
                  <a:pt x="37485" y="0"/>
                </a:lnTo>
                <a:lnTo>
                  <a:pt x="37485" y="2436526"/>
                </a:lnTo>
                <a:lnTo>
                  <a:pt x="0" y="2436526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439574" y="2024191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0" y="26357"/>
                </a:moveTo>
                <a:cubicBezTo>
                  <a:pt x="0" y="17626"/>
                  <a:pt x="7083" y="10543"/>
                  <a:pt x="15814" y="10543"/>
                </a:cubicBezTo>
                <a:lnTo>
                  <a:pt x="47442" y="10543"/>
                </a:lnTo>
                <a:cubicBezTo>
                  <a:pt x="56173" y="10543"/>
                  <a:pt x="63256" y="17626"/>
                  <a:pt x="63256" y="26357"/>
                </a:cubicBezTo>
                <a:lnTo>
                  <a:pt x="63256" y="31628"/>
                </a:lnTo>
                <a:lnTo>
                  <a:pt x="105427" y="31628"/>
                </a:lnTo>
                <a:lnTo>
                  <a:pt x="105427" y="26357"/>
                </a:lnTo>
                <a:cubicBezTo>
                  <a:pt x="105427" y="17626"/>
                  <a:pt x="112510" y="10543"/>
                  <a:pt x="121241" y="10543"/>
                </a:cubicBezTo>
                <a:lnTo>
                  <a:pt x="152869" y="10543"/>
                </a:lnTo>
                <a:cubicBezTo>
                  <a:pt x="161599" y="10543"/>
                  <a:pt x="168683" y="17626"/>
                  <a:pt x="168683" y="26357"/>
                </a:cubicBezTo>
                <a:lnTo>
                  <a:pt x="168683" y="57985"/>
                </a:lnTo>
                <a:cubicBezTo>
                  <a:pt x="168683" y="66715"/>
                  <a:pt x="161599" y="73799"/>
                  <a:pt x="152869" y="73799"/>
                </a:cubicBezTo>
                <a:lnTo>
                  <a:pt x="121241" y="73799"/>
                </a:lnTo>
                <a:cubicBezTo>
                  <a:pt x="112510" y="73799"/>
                  <a:pt x="105427" y="66715"/>
                  <a:pt x="105427" y="57985"/>
                </a:cubicBezTo>
                <a:lnTo>
                  <a:pt x="105427" y="52713"/>
                </a:lnTo>
                <a:lnTo>
                  <a:pt x="63256" y="52713"/>
                </a:lnTo>
                <a:lnTo>
                  <a:pt x="63256" y="57985"/>
                </a:lnTo>
                <a:cubicBezTo>
                  <a:pt x="63256" y="60390"/>
                  <a:pt x="62696" y="62696"/>
                  <a:pt x="61740" y="64739"/>
                </a:cubicBezTo>
                <a:lnTo>
                  <a:pt x="84341" y="94884"/>
                </a:lnTo>
                <a:lnTo>
                  <a:pt x="110698" y="94884"/>
                </a:lnTo>
                <a:cubicBezTo>
                  <a:pt x="119429" y="94884"/>
                  <a:pt x="126512" y="101967"/>
                  <a:pt x="126512" y="110698"/>
                </a:cubicBezTo>
                <a:lnTo>
                  <a:pt x="126512" y="142326"/>
                </a:lnTo>
                <a:cubicBezTo>
                  <a:pt x="126512" y="151057"/>
                  <a:pt x="119429" y="158140"/>
                  <a:pt x="110698" y="158140"/>
                </a:cubicBezTo>
                <a:lnTo>
                  <a:pt x="79070" y="158140"/>
                </a:lnTo>
                <a:cubicBezTo>
                  <a:pt x="70339" y="158140"/>
                  <a:pt x="63256" y="151057"/>
                  <a:pt x="63256" y="142326"/>
                </a:cubicBezTo>
                <a:lnTo>
                  <a:pt x="63256" y="110698"/>
                </a:lnTo>
                <a:cubicBezTo>
                  <a:pt x="63256" y="108293"/>
                  <a:pt x="63816" y="105987"/>
                  <a:pt x="64771" y="103944"/>
                </a:cubicBezTo>
                <a:lnTo>
                  <a:pt x="42171" y="73799"/>
                </a:lnTo>
                <a:lnTo>
                  <a:pt x="15814" y="73799"/>
                </a:lnTo>
                <a:cubicBezTo>
                  <a:pt x="7083" y="73799"/>
                  <a:pt x="0" y="66715"/>
                  <a:pt x="0" y="57985"/>
                </a:cubicBezTo>
                <a:lnTo>
                  <a:pt x="0" y="26357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687005" y="1986706"/>
            <a:ext cx="503327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กระแสเงินสุขภาพ</a:t>
            </a:r>
            <a:endParaRPr lang="en-US" sz="1600" dirty="0"/>
          </a:p>
        </p:txBody>
      </p:sp>
      <p:pic>
        <p:nvPicPr>
          <p:cNvPr id="32" name="Image 0" descr="https://kimi-img.moonshot.cn/pub/slides/26-02-19-02:46:21-d6b0hvdhstkvdvjqnohg.png"/>
          <p:cNvPicPr>
            <a:picLocks noChangeAspect="1"/>
          </p:cNvPicPr>
          <p:nvPr/>
        </p:nvPicPr>
        <p:blipFill>
          <a:blip r:embed="rId3"/>
          <a:srcRect t="37" b="37"/>
          <a:stretch/>
        </p:blipFill>
        <p:spPr>
          <a:xfrm>
            <a:off x="6416146" y="2361556"/>
            <a:ext cx="5116704" cy="1686826"/>
          </a:xfrm>
          <a:prstGeom prst="roundRect">
            <a:avLst>
              <a:gd name="adj" fmla="val 0"/>
            </a:avLst>
          </a:prstGeom>
        </p:spPr>
      </p:pic>
      <p:sp>
        <p:nvSpPr>
          <p:cNvPr id="33" name="Shape 30"/>
          <p:cNvSpPr/>
          <p:nvPr/>
        </p:nvSpPr>
        <p:spPr>
          <a:xfrm>
            <a:off x="6191236" y="4385746"/>
            <a:ext cx="5632123" cy="1724311"/>
          </a:xfrm>
          <a:custGeom>
            <a:avLst/>
            <a:gdLst/>
            <a:ahLst/>
            <a:cxnLst/>
            <a:rect l="l" t="t" r="r" b="b"/>
            <a:pathLst>
              <a:path w="5632123" h="1724311">
                <a:moveTo>
                  <a:pt x="0" y="0"/>
                </a:moveTo>
                <a:lnTo>
                  <a:pt x="5632123" y="0"/>
                </a:lnTo>
                <a:lnTo>
                  <a:pt x="5632123" y="1724311"/>
                </a:lnTo>
                <a:lnTo>
                  <a:pt x="0" y="172431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1"/>
          <p:cNvSpPr/>
          <p:nvPr/>
        </p:nvSpPr>
        <p:spPr>
          <a:xfrm>
            <a:off x="6402089" y="4610656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147597" y="84341"/>
                </a:moveTo>
                <a:cubicBezTo>
                  <a:pt x="147597" y="49429"/>
                  <a:pt x="119253" y="21085"/>
                  <a:pt x="84341" y="21085"/>
                </a:cubicBezTo>
                <a:cubicBezTo>
                  <a:pt x="49429" y="21085"/>
                  <a:pt x="21085" y="49429"/>
                  <a:pt x="21085" y="84341"/>
                </a:cubicBezTo>
                <a:cubicBezTo>
                  <a:pt x="21085" y="119253"/>
                  <a:pt x="49429" y="147597"/>
                  <a:pt x="84341" y="147597"/>
                </a:cubicBezTo>
                <a:cubicBezTo>
                  <a:pt x="119253" y="147597"/>
                  <a:pt x="147597" y="119253"/>
                  <a:pt x="147597" y="84341"/>
                </a:cubicBezTo>
                <a:close/>
                <a:moveTo>
                  <a:pt x="0" y="84341"/>
                </a:moveTo>
                <a:cubicBezTo>
                  <a:pt x="0" y="37792"/>
                  <a:pt x="37792" y="0"/>
                  <a:pt x="84341" y="0"/>
                </a:cubicBezTo>
                <a:cubicBezTo>
                  <a:pt x="130890" y="0"/>
                  <a:pt x="168683" y="37792"/>
                  <a:pt x="168683" y="84341"/>
                </a:cubicBezTo>
                <a:cubicBezTo>
                  <a:pt x="168683" y="130890"/>
                  <a:pt x="130890" y="168683"/>
                  <a:pt x="84341" y="168683"/>
                </a:cubicBezTo>
                <a:cubicBezTo>
                  <a:pt x="37792" y="168683"/>
                  <a:pt x="0" y="130890"/>
                  <a:pt x="0" y="84341"/>
                </a:cubicBezTo>
                <a:close/>
                <a:moveTo>
                  <a:pt x="84341" y="110698"/>
                </a:moveTo>
                <a:cubicBezTo>
                  <a:pt x="98888" y="110698"/>
                  <a:pt x="110698" y="98888"/>
                  <a:pt x="110698" y="84341"/>
                </a:cubicBezTo>
                <a:cubicBezTo>
                  <a:pt x="110698" y="69795"/>
                  <a:pt x="98888" y="57985"/>
                  <a:pt x="84341" y="57985"/>
                </a:cubicBezTo>
                <a:cubicBezTo>
                  <a:pt x="69795" y="57985"/>
                  <a:pt x="57985" y="69795"/>
                  <a:pt x="57985" y="84341"/>
                </a:cubicBezTo>
                <a:cubicBezTo>
                  <a:pt x="57985" y="98888"/>
                  <a:pt x="69795" y="110698"/>
                  <a:pt x="84341" y="110698"/>
                </a:cubicBezTo>
                <a:close/>
                <a:moveTo>
                  <a:pt x="84341" y="36899"/>
                </a:moveTo>
                <a:cubicBezTo>
                  <a:pt x="110525" y="36899"/>
                  <a:pt x="131783" y="58157"/>
                  <a:pt x="131783" y="84341"/>
                </a:cubicBezTo>
                <a:cubicBezTo>
                  <a:pt x="131783" y="110525"/>
                  <a:pt x="110525" y="131783"/>
                  <a:pt x="84341" y="131783"/>
                </a:cubicBezTo>
                <a:cubicBezTo>
                  <a:pt x="58157" y="131783"/>
                  <a:pt x="36899" y="110525"/>
                  <a:pt x="36899" y="84341"/>
                </a:cubicBezTo>
                <a:cubicBezTo>
                  <a:pt x="36899" y="58157"/>
                  <a:pt x="58157" y="36899"/>
                  <a:pt x="84341" y="36899"/>
                </a:cubicBezTo>
                <a:close/>
                <a:moveTo>
                  <a:pt x="73799" y="84341"/>
                </a:moveTo>
                <a:cubicBezTo>
                  <a:pt x="73799" y="78523"/>
                  <a:pt x="78523" y="73799"/>
                  <a:pt x="84341" y="73799"/>
                </a:cubicBezTo>
                <a:cubicBezTo>
                  <a:pt x="90160" y="73799"/>
                  <a:pt x="94884" y="78523"/>
                  <a:pt x="94884" y="84341"/>
                </a:cubicBezTo>
                <a:cubicBezTo>
                  <a:pt x="94884" y="90160"/>
                  <a:pt x="90160" y="94884"/>
                  <a:pt x="84341" y="94884"/>
                </a:cubicBezTo>
                <a:cubicBezTo>
                  <a:pt x="78523" y="94884"/>
                  <a:pt x="73799" y="90160"/>
                  <a:pt x="73799" y="843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2"/>
          <p:cNvSpPr/>
          <p:nvPr/>
        </p:nvSpPr>
        <p:spPr>
          <a:xfrm>
            <a:off x="6649519" y="4573171"/>
            <a:ext cx="507075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405603" y="4985507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4"/>
          <p:cNvSpPr/>
          <p:nvPr/>
        </p:nvSpPr>
        <p:spPr>
          <a:xfrm>
            <a:off x="6617628" y="4948022"/>
            <a:ext cx="169619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วิเคราะห์การใช้จ่ายด้านสุขภาพ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6405603" y="5247902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6"/>
          <p:cNvSpPr/>
          <p:nvPr/>
        </p:nvSpPr>
        <p:spPr>
          <a:xfrm>
            <a:off x="6617628" y="5210417"/>
            <a:ext cx="143380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เปรียบเทียบกับประเทศอื่น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6405603" y="5510297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6617628" y="5472812"/>
            <a:ext cx="1705568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วางแผนงบประมาณสาธารณสุข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405603" y="5772692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0"/>
          <p:cNvSpPr/>
          <p:nvPr/>
        </p:nvSpPr>
        <p:spPr>
          <a:xfrm>
            <a:off x="6617628" y="5735207"/>
            <a:ext cx="177116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 financial protection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209978" y="6259997"/>
            <a:ext cx="5613380" cy="412335"/>
          </a:xfrm>
          <a:custGeom>
            <a:avLst/>
            <a:gdLst/>
            <a:ahLst/>
            <a:cxnLst/>
            <a:rect l="l" t="t" r="r" b="b"/>
            <a:pathLst>
              <a:path w="5613380" h="412335">
                <a:moveTo>
                  <a:pt x="0" y="0"/>
                </a:moveTo>
                <a:lnTo>
                  <a:pt x="5613380" y="0"/>
                </a:lnTo>
                <a:lnTo>
                  <a:pt x="5613380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2"/>
          <p:cNvSpPr/>
          <p:nvPr/>
        </p:nvSpPr>
        <p:spPr>
          <a:xfrm>
            <a:off x="6209978" y="6259997"/>
            <a:ext cx="37485" cy="412335"/>
          </a:xfrm>
          <a:custGeom>
            <a:avLst/>
            <a:gdLst/>
            <a:ahLst/>
            <a:cxnLst/>
            <a:rect l="l" t="t" r="r" b="b"/>
            <a:pathLst>
              <a:path w="37485" h="412335">
                <a:moveTo>
                  <a:pt x="0" y="0"/>
                </a:moveTo>
                <a:lnTo>
                  <a:pt x="37485" y="0"/>
                </a:lnTo>
                <a:lnTo>
                  <a:pt x="37485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3"/>
          <p:cNvSpPr/>
          <p:nvPr/>
        </p:nvSpPr>
        <p:spPr>
          <a:xfrm>
            <a:off x="6351718" y="6417432"/>
            <a:ext cx="147597" cy="131198"/>
          </a:xfrm>
          <a:custGeom>
            <a:avLst/>
            <a:gdLst/>
            <a:ahLst/>
            <a:cxnLst/>
            <a:rect l="l" t="t" r="r" b="b"/>
            <a:pathLst>
              <a:path w="147597" h="131198">
                <a:moveTo>
                  <a:pt x="107495" y="24600"/>
                </a:moveTo>
                <a:cubicBezTo>
                  <a:pt x="103241" y="24600"/>
                  <a:pt x="99116" y="25753"/>
                  <a:pt x="95503" y="27854"/>
                </a:cubicBezTo>
                <a:cubicBezTo>
                  <a:pt x="91454" y="23754"/>
                  <a:pt x="86739" y="20320"/>
                  <a:pt x="81537" y="17732"/>
                </a:cubicBezTo>
                <a:cubicBezTo>
                  <a:pt x="88763" y="11582"/>
                  <a:pt x="97963" y="8200"/>
                  <a:pt x="107495" y="8200"/>
                </a:cubicBezTo>
                <a:cubicBezTo>
                  <a:pt x="129634" y="8200"/>
                  <a:pt x="147597" y="26137"/>
                  <a:pt x="147597" y="48302"/>
                </a:cubicBezTo>
                <a:cubicBezTo>
                  <a:pt x="147597" y="58936"/>
                  <a:pt x="143369" y="69135"/>
                  <a:pt x="135861" y="76643"/>
                </a:cubicBezTo>
                <a:lnTo>
                  <a:pt x="117642" y="94862"/>
                </a:lnTo>
                <a:cubicBezTo>
                  <a:pt x="110134" y="102370"/>
                  <a:pt x="99936" y="106598"/>
                  <a:pt x="89301" y="106598"/>
                </a:cubicBezTo>
                <a:cubicBezTo>
                  <a:pt x="67162" y="106598"/>
                  <a:pt x="49199" y="88661"/>
                  <a:pt x="49199" y="66496"/>
                </a:cubicBezTo>
                <a:cubicBezTo>
                  <a:pt x="49199" y="66111"/>
                  <a:pt x="49199" y="65727"/>
                  <a:pt x="49225" y="65343"/>
                </a:cubicBezTo>
                <a:cubicBezTo>
                  <a:pt x="49353" y="60807"/>
                  <a:pt x="53120" y="57245"/>
                  <a:pt x="57655" y="57373"/>
                </a:cubicBezTo>
                <a:cubicBezTo>
                  <a:pt x="62191" y="57501"/>
                  <a:pt x="65753" y="61268"/>
                  <a:pt x="65624" y="65804"/>
                </a:cubicBezTo>
                <a:cubicBezTo>
                  <a:pt x="65624" y="66034"/>
                  <a:pt x="65624" y="66265"/>
                  <a:pt x="65624" y="66470"/>
                </a:cubicBezTo>
                <a:cubicBezTo>
                  <a:pt x="65624" y="79564"/>
                  <a:pt x="76233" y="90173"/>
                  <a:pt x="89327" y="90173"/>
                </a:cubicBezTo>
                <a:cubicBezTo>
                  <a:pt x="95605" y="90173"/>
                  <a:pt x="101627" y="87687"/>
                  <a:pt x="106086" y="83228"/>
                </a:cubicBezTo>
                <a:lnTo>
                  <a:pt x="124305" y="65009"/>
                </a:lnTo>
                <a:cubicBezTo>
                  <a:pt x="128738" y="60576"/>
                  <a:pt x="131249" y="54529"/>
                  <a:pt x="131249" y="48251"/>
                </a:cubicBezTo>
                <a:cubicBezTo>
                  <a:pt x="131249" y="35157"/>
                  <a:pt x="120640" y="24548"/>
                  <a:pt x="107546" y="24548"/>
                </a:cubicBezTo>
                <a:close/>
                <a:moveTo>
                  <a:pt x="70519" y="44407"/>
                </a:moveTo>
                <a:cubicBezTo>
                  <a:pt x="70032" y="44202"/>
                  <a:pt x="69545" y="43920"/>
                  <a:pt x="69109" y="43613"/>
                </a:cubicBezTo>
                <a:cubicBezTo>
                  <a:pt x="65881" y="41947"/>
                  <a:pt x="62191" y="40999"/>
                  <a:pt x="58321" y="40999"/>
                </a:cubicBezTo>
                <a:cubicBezTo>
                  <a:pt x="52043" y="40999"/>
                  <a:pt x="46022" y="43485"/>
                  <a:pt x="41563" y="47943"/>
                </a:cubicBezTo>
                <a:lnTo>
                  <a:pt x="23344" y="66163"/>
                </a:lnTo>
                <a:cubicBezTo>
                  <a:pt x="18911" y="70596"/>
                  <a:pt x="16400" y="76643"/>
                  <a:pt x="16400" y="82921"/>
                </a:cubicBezTo>
                <a:cubicBezTo>
                  <a:pt x="16400" y="96015"/>
                  <a:pt x="27008" y="106624"/>
                  <a:pt x="40102" y="106624"/>
                </a:cubicBezTo>
                <a:cubicBezTo>
                  <a:pt x="44330" y="106624"/>
                  <a:pt x="48456" y="105496"/>
                  <a:pt x="52069" y="103395"/>
                </a:cubicBezTo>
                <a:cubicBezTo>
                  <a:pt x="56118" y="107495"/>
                  <a:pt x="60833" y="110929"/>
                  <a:pt x="66060" y="113517"/>
                </a:cubicBezTo>
                <a:cubicBezTo>
                  <a:pt x="58834" y="119641"/>
                  <a:pt x="49660" y="123049"/>
                  <a:pt x="40102" y="123049"/>
                </a:cubicBezTo>
                <a:cubicBezTo>
                  <a:pt x="17963" y="123049"/>
                  <a:pt x="0" y="105112"/>
                  <a:pt x="0" y="82947"/>
                </a:cubicBezTo>
                <a:cubicBezTo>
                  <a:pt x="0" y="72312"/>
                  <a:pt x="4228" y="62114"/>
                  <a:pt x="11736" y="54606"/>
                </a:cubicBezTo>
                <a:lnTo>
                  <a:pt x="29955" y="36387"/>
                </a:lnTo>
                <a:cubicBezTo>
                  <a:pt x="37463" y="28879"/>
                  <a:pt x="47662" y="24651"/>
                  <a:pt x="58296" y="24651"/>
                </a:cubicBezTo>
                <a:cubicBezTo>
                  <a:pt x="80487" y="24651"/>
                  <a:pt x="98398" y="42742"/>
                  <a:pt x="98398" y="64856"/>
                </a:cubicBezTo>
                <a:cubicBezTo>
                  <a:pt x="98398" y="65189"/>
                  <a:pt x="98398" y="65522"/>
                  <a:pt x="98398" y="65855"/>
                </a:cubicBezTo>
                <a:cubicBezTo>
                  <a:pt x="98296" y="70391"/>
                  <a:pt x="94529" y="73952"/>
                  <a:pt x="89993" y="73850"/>
                </a:cubicBezTo>
                <a:cubicBezTo>
                  <a:pt x="85458" y="73747"/>
                  <a:pt x="81896" y="69981"/>
                  <a:pt x="81998" y="65445"/>
                </a:cubicBezTo>
                <a:cubicBezTo>
                  <a:pt x="81998" y="65240"/>
                  <a:pt x="81998" y="65061"/>
                  <a:pt x="81998" y="64856"/>
                </a:cubicBezTo>
                <a:cubicBezTo>
                  <a:pt x="81998" y="56220"/>
                  <a:pt x="77386" y="48635"/>
                  <a:pt x="70519" y="4445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4"/>
          <p:cNvSpPr/>
          <p:nvPr/>
        </p:nvSpPr>
        <p:spPr>
          <a:xfrm>
            <a:off x="6565178" y="6372452"/>
            <a:ext cx="521132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https://www.ihppthaigov.net/health_service/national-health-accounts/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8954" y="318954"/>
            <a:ext cx="318954" cy="318954"/>
          </a:xfrm>
          <a:custGeom>
            <a:avLst/>
            <a:gdLst/>
            <a:ahLst/>
            <a:cxnLst/>
            <a:rect l="l" t="t" r="r" b="b"/>
            <a:pathLst>
              <a:path w="318954" h="318954">
                <a:moveTo>
                  <a:pt x="0" y="0"/>
                </a:moveTo>
                <a:lnTo>
                  <a:pt x="318954" y="0"/>
                </a:lnTo>
                <a:lnTo>
                  <a:pt x="318954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69787" y="366797"/>
            <a:ext cx="287058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33593" y="318954"/>
            <a:ext cx="31895" cy="318954"/>
          </a:xfrm>
          <a:custGeom>
            <a:avLst/>
            <a:gdLst/>
            <a:ahLst/>
            <a:cxnLst/>
            <a:rect l="l" t="t" r="r" b="b"/>
            <a:pathLst>
              <a:path w="31895" h="318954">
                <a:moveTo>
                  <a:pt x="0" y="0"/>
                </a:moveTo>
                <a:lnTo>
                  <a:pt x="31895" y="0"/>
                </a:lnTo>
                <a:lnTo>
                  <a:pt x="31895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18954" y="733593"/>
            <a:ext cx="11745465" cy="382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14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BOD Thailand (DALYs, YLLs, YLDs)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18954" y="1008678"/>
            <a:ext cx="11625857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แหล่งข้อมูลภาระโรคเพื่อจัดลำดับความสำคัญ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34901" y="1359527"/>
            <a:ext cx="4513193" cy="2176858"/>
          </a:xfrm>
          <a:custGeom>
            <a:avLst/>
            <a:gdLst/>
            <a:ahLst/>
            <a:cxnLst/>
            <a:rect l="l" t="t" r="r" b="b"/>
            <a:pathLst>
              <a:path w="4513193" h="2176858">
                <a:moveTo>
                  <a:pt x="0" y="0"/>
                </a:moveTo>
                <a:lnTo>
                  <a:pt x="4513193" y="0"/>
                </a:lnTo>
                <a:lnTo>
                  <a:pt x="4513193" y="2176858"/>
                </a:lnTo>
                <a:lnTo>
                  <a:pt x="0" y="217685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34901" y="1359527"/>
            <a:ext cx="31895" cy="2176858"/>
          </a:xfrm>
          <a:custGeom>
            <a:avLst/>
            <a:gdLst/>
            <a:ahLst/>
            <a:cxnLst/>
            <a:rect l="l" t="t" r="r" b="b"/>
            <a:pathLst>
              <a:path w="31895" h="2176858">
                <a:moveTo>
                  <a:pt x="0" y="0"/>
                </a:moveTo>
                <a:lnTo>
                  <a:pt x="31895" y="0"/>
                </a:lnTo>
                <a:lnTo>
                  <a:pt x="31895" y="2176858"/>
                </a:lnTo>
                <a:lnTo>
                  <a:pt x="0" y="217685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50195" y="1531767"/>
            <a:ext cx="119608" cy="159477"/>
          </a:xfrm>
          <a:custGeom>
            <a:avLst/>
            <a:gdLst/>
            <a:ahLst/>
            <a:cxnLst/>
            <a:rect l="l" t="t" r="r" b="b"/>
            <a:pathLst>
              <a:path w="119608" h="159477">
                <a:moveTo>
                  <a:pt x="19935" y="0"/>
                </a:moveTo>
                <a:cubicBezTo>
                  <a:pt x="8939" y="0"/>
                  <a:pt x="0" y="8939"/>
                  <a:pt x="0" y="19935"/>
                </a:cubicBezTo>
                <a:lnTo>
                  <a:pt x="0" y="139542"/>
                </a:lnTo>
                <a:cubicBezTo>
                  <a:pt x="0" y="150537"/>
                  <a:pt x="8939" y="159477"/>
                  <a:pt x="19935" y="159477"/>
                </a:cubicBezTo>
                <a:lnTo>
                  <a:pt x="99673" y="159477"/>
                </a:lnTo>
                <a:cubicBezTo>
                  <a:pt x="110668" y="159477"/>
                  <a:pt x="119608" y="150537"/>
                  <a:pt x="119608" y="139542"/>
                </a:cubicBezTo>
                <a:lnTo>
                  <a:pt x="119608" y="19935"/>
                </a:lnTo>
                <a:cubicBezTo>
                  <a:pt x="119608" y="8939"/>
                  <a:pt x="110668" y="0"/>
                  <a:pt x="99673" y="0"/>
                </a:cubicBezTo>
                <a:lnTo>
                  <a:pt x="19935" y="0"/>
                </a:lnTo>
                <a:close/>
                <a:moveTo>
                  <a:pt x="29902" y="19935"/>
                </a:moveTo>
                <a:lnTo>
                  <a:pt x="89706" y="19935"/>
                </a:lnTo>
                <a:cubicBezTo>
                  <a:pt x="95219" y="19935"/>
                  <a:pt x="99673" y="24389"/>
                  <a:pt x="99673" y="29902"/>
                </a:cubicBezTo>
                <a:lnTo>
                  <a:pt x="99673" y="39869"/>
                </a:lnTo>
                <a:cubicBezTo>
                  <a:pt x="99673" y="45382"/>
                  <a:pt x="95219" y="49836"/>
                  <a:pt x="89706" y="49836"/>
                </a:cubicBezTo>
                <a:lnTo>
                  <a:pt x="29902" y="49836"/>
                </a:lnTo>
                <a:cubicBezTo>
                  <a:pt x="24389" y="49836"/>
                  <a:pt x="19935" y="45382"/>
                  <a:pt x="19935" y="39869"/>
                </a:cubicBezTo>
                <a:lnTo>
                  <a:pt x="19935" y="29902"/>
                </a:lnTo>
                <a:cubicBezTo>
                  <a:pt x="19935" y="24389"/>
                  <a:pt x="24389" y="19935"/>
                  <a:pt x="29902" y="19935"/>
                </a:cubicBezTo>
                <a:close/>
                <a:moveTo>
                  <a:pt x="34886" y="72263"/>
                </a:moveTo>
                <a:cubicBezTo>
                  <a:pt x="34886" y="76389"/>
                  <a:pt x="31536" y="79738"/>
                  <a:pt x="27410" y="79738"/>
                </a:cubicBezTo>
                <a:cubicBezTo>
                  <a:pt x="23284" y="79738"/>
                  <a:pt x="19935" y="76389"/>
                  <a:pt x="19935" y="72263"/>
                </a:cubicBezTo>
                <a:cubicBezTo>
                  <a:pt x="19935" y="68137"/>
                  <a:pt x="23284" y="64787"/>
                  <a:pt x="27410" y="64787"/>
                </a:cubicBezTo>
                <a:cubicBezTo>
                  <a:pt x="31536" y="64787"/>
                  <a:pt x="34886" y="68137"/>
                  <a:pt x="34886" y="72263"/>
                </a:cubicBezTo>
                <a:close/>
                <a:moveTo>
                  <a:pt x="59804" y="79738"/>
                </a:moveTo>
                <a:cubicBezTo>
                  <a:pt x="55678" y="79738"/>
                  <a:pt x="52328" y="76389"/>
                  <a:pt x="52328" y="72263"/>
                </a:cubicBezTo>
                <a:cubicBezTo>
                  <a:pt x="52328" y="68137"/>
                  <a:pt x="55678" y="64787"/>
                  <a:pt x="59804" y="64787"/>
                </a:cubicBezTo>
                <a:cubicBezTo>
                  <a:pt x="63930" y="64787"/>
                  <a:pt x="67279" y="68137"/>
                  <a:pt x="67279" y="72263"/>
                </a:cubicBezTo>
                <a:cubicBezTo>
                  <a:pt x="67279" y="76389"/>
                  <a:pt x="63930" y="79738"/>
                  <a:pt x="59804" y="79738"/>
                </a:cubicBezTo>
                <a:close/>
                <a:moveTo>
                  <a:pt x="99673" y="72263"/>
                </a:moveTo>
                <a:cubicBezTo>
                  <a:pt x="99673" y="76389"/>
                  <a:pt x="96323" y="79738"/>
                  <a:pt x="92198" y="79738"/>
                </a:cubicBezTo>
                <a:cubicBezTo>
                  <a:pt x="88072" y="79738"/>
                  <a:pt x="84722" y="76389"/>
                  <a:pt x="84722" y="72263"/>
                </a:cubicBezTo>
                <a:cubicBezTo>
                  <a:pt x="84722" y="68137"/>
                  <a:pt x="88072" y="64787"/>
                  <a:pt x="92198" y="64787"/>
                </a:cubicBezTo>
                <a:cubicBezTo>
                  <a:pt x="96323" y="64787"/>
                  <a:pt x="99673" y="68137"/>
                  <a:pt x="99673" y="72263"/>
                </a:cubicBezTo>
                <a:close/>
                <a:moveTo>
                  <a:pt x="27410" y="109640"/>
                </a:moveTo>
                <a:cubicBezTo>
                  <a:pt x="23284" y="109640"/>
                  <a:pt x="19935" y="106291"/>
                  <a:pt x="19935" y="102165"/>
                </a:cubicBezTo>
                <a:cubicBezTo>
                  <a:pt x="19935" y="98039"/>
                  <a:pt x="23284" y="94689"/>
                  <a:pt x="27410" y="94689"/>
                </a:cubicBezTo>
                <a:cubicBezTo>
                  <a:pt x="31536" y="94689"/>
                  <a:pt x="34886" y="98039"/>
                  <a:pt x="34886" y="102165"/>
                </a:cubicBezTo>
                <a:cubicBezTo>
                  <a:pt x="34886" y="106291"/>
                  <a:pt x="31536" y="109640"/>
                  <a:pt x="27410" y="109640"/>
                </a:cubicBezTo>
                <a:close/>
                <a:moveTo>
                  <a:pt x="67279" y="102165"/>
                </a:moveTo>
                <a:cubicBezTo>
                  <a:pt x="67279" y="106291"/>
                  <a:pt x="63930" y="109640"/>
                  <a:pt x="59804" y="109640"/>
                </a:cubicBezTo>
                <a:cubicBezTo>
                  <a:pt x="55678" y="109640"/>
                  <a:pt x="52328" y="106291"/>
                  <a:pt x="52328" y="102165"/>
                </a:cubicBezTo>
                <a:cubicBezTo>
                  <a:pt x="52328" y="98039"/>
                  <a:pt x="55678" y="94689"/>
                  <a:pt x="59804" y="94689"/>
                </a:cubicBezTo>
                <a:cubicBezTo>
                  <a:pt x="63930" y="94689"/>
                  <a:pt x="67279" y="98039"/>
                  <a:pt x="67279" y="102165"/>
                </a:cubicBezTo>
                <a:close/>
                <a:moveTo>
                  <a:pt x="92198" y="109640"/>
                </a:moveTo>
                <a:cubicBezTo>
                  <a:pt x="88072" y="109640"/>
                  <a:pt x="84722" y="106291"/>
                  <a:pt x="84722" y="102165"/>
                </a:cubicBezTo>
                <a:cubicBezTo>
                  <a:pt x="84722" y="98039"/>
                  <a:pt x="88072" y="94689"/>
                  <a:pt x="92198" y="94689"/>
                </a:cubicBezTo>
                <a:cubicBezTo>
                  <a:pt x="96323" y="94689"/>
                  <a:pt x="99673" y="98039"/>
                  <a:pt x="99673" y="102165"/>
                </a:cubicBezTo>
                <a:cubicBezTo>
                  <a:pt x="99673" y="106291"/>
                  <a:pt x="96323" y="109640"/>
                  <a:pt x="92198" y="109640"/>
                </a:cubicBezTo>
                <a:close/>
                <a:moveTo>
                  <a:pt x="19935" y="132067"/>
                </a:moveTo>
                <a:cubicBezTo>
                  <a:pt x="19935" y="127924"/>
                  <a:pt x="23267" y="124591"/>
                  <a:pt x="27410" y="124591"/>
                </a:cubicBezTo>
                <a:lnTo>
                  <a:pt x="62296" y="124591"/>
                </a:lnTo>
                <a:cubicBezTo>
                  <a:pt x="66438" y="124591"/>
                  <a:pt x="69771" y="127924"/>
                  <a:pt x="69771" y="132067"/>
                </a:cubicBezTo>
                <a:cubicBezTo>
                  <a:pt x="69771" y="136209"/>
                  <a:pt x="66438" y="139542"/>
                  <a:pt x="62296" y="139542"/>
                </a:cubicBezTo>
                <a:lnTo>
                  <a:pt x="27410" y="139542"/>
                </a:lnTo>
                <a:cubicBezTo>
                  <a:pt x="23267" y="139542"/>
                  <a:pt x="19935" y="136209"/>
                  <a:pt x="19935" y="132067"/>
                </a:cubicBezTo>
                <a:close/>
                <a:moveTo>
                  <a:pt x="92198" y="124591"/>
                </a:moveTo>
                <a:cubicBezTo>
                  <a:pt x="96340" y="124591"/>
                  <a:pt x="99673" y="127924"/>
                  <a:pt x="99673" y="132067"/>
                </a:cubicBezTo>
                <a:cubicBezTo>
                  <a:pt x="99673" y="136209"/>
                  <a:pt x="96340" y="139542"/>
                  <a:pt x="92198" y="139542"/>
                </a:cubicBezTo>
                <a:cubicBezTo>
                  <a:pt x="88055" y="139542"/>
                  <a:pt x="84722" y="136209"/>
                  <a:pt x="84722" y="132067"/>
                </a:cubicBezTo>
                <a:cubicBezTo>
                  <a:pt x="84722" y="127924"/>
                  <a:pt x="88055" y="124591"/>
                  <a:pt x="92198" y="12459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49723" y="1519004"/>
            <a:ext cx="4018632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สูตร DALY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3515" y="1841147"/>
            <a:ext cx="4168723" cy="516705"/>
          </a:xfrm>
          <a:custGeom>
            <a:avLst/>
            <a:gdLst/>
            <a:ahLst/>
            <a:cxnLst/>
            <a:rect l="l" t="t" r="r" b="b"/>
            <a:pathLst>
              <a:path w="4168723" h="516705">
                <a:moveTo>
                  <a:pt x="0" y="0"/>
                </a:moveTo>
                <a:lnTo>
                  <a:pt x="4168723" y="0"/>
                </a:lnTo>
                <a:lnTo>
                  <a:pt x="4168723" y="516705"/>
                </a:lnTo>
                <a:lnTo>
                  <a:pt x="0" y="51670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96443" y="1971916"/>
            <a:ext cx="4002867" cy="255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7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DALY = YLL + YLD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3515" y="2459820"/>
            <a:ext cx="4168723" cy="421019"/>
          </a:xfrm>
          <a:custGeom>
            <a:avLst/>
            <a:gdLst/>
            <a:ahLst/>
            <a:cxnLst/>
            <a:rect l="l" t="t" r="r" b="b"/>
            <a:pathLst>
              <a:path w="4168723" h="421019">
                <a:moveTo>
                  <a:pt x="0" y="0"/>
                </a:moveTo>
                <a:lnTo>
                  <a:pt x="4168723" y="0"/>
                </a:lnTo>
                <a:lnTo>
                  <a:pt x="4168723" y="421019"/>
                </a:lnTo>
                <a:lnTo>
                  <a:pt x="0" y="42101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80496" y="2526799"/>
            <a:ext cx="4090579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YLL (Years of Life Lost)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80496" y="2686276"/>
            <a:ext cx="4082606" cy="1275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ปีชีวิตที่สูญเสียจากการตายก่อนวัย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3515" y="2950904"/>
            <a:ext cx="4168723" cy="421019"/>
          </a:xfrm>
          <a:custGeom>
            <a:avLst/>
            <a:gdLst/>
            <a:ahLst/>
            <a:cxnLst/>
            <a:rect l="l" t="t" r="r" b="b"/>
            <a:pathLst>
              <a:path w="4168723" h="421019">
                <a:moveTo>
                  <a:pt x="0" y="0"/>
                </a:moveTo>
                <a:lnTo>
                  <a:pt x="4168723" y="0"/>
                </a:lnTo>
                <a:lnTo>
                  <a:pt x="4168723" y="421019"/>
                </a:lnTo>
                <a:lnTo>
                  <a:pt x="0" y="42101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80496" y="3017891"/>
            <a:ext cx="4090579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YLD (Years Lived with Disability)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80496" y="3177368"/>
            <a:ext cx="4082606" cy="1275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ปีชีวิตที่อยู่กับความพิการ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34901" y="3662074"/>
            <a:ext cx="4513193" cy="3022085"/>
          </a:xfrm>
          <a:custGeom>
            <a:avLst/>
            <a:gdLst/>
            <a:ahLst/>
            <a:cxnLst/>
            <a:rect l="l" t="t" r="r" b="b"/>
            <a:pathLst>
              <a:path w="4513193" h="3022085">
                <a:moveTo>
                  <a:pt x="0" y="0"/>
                </a:moveTo>
                <a:lnTo>
                  <a:pt x="4513193" y="0"/>
                </a:lnTo>
                <a:lnTo>
                  <a:pt x="4513193" y="3022085"/>
                </a:lnTo>
                <a:lnTo>
                  <a:pt x="0" y="302208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334901" y="3662074"/>
            <a:ext cx="31895" cy="3022085"/>
          </a:xfrm>
          <a:custGeom>
            <a:avLst/>
            <a:gdLst/>
            <a:ahLst/>
            <a:cxnLst/>
            <a:rect l="l" t="t" r="r" b="b"/>
            <a:pathLst>
              <a:path w="31895" h="3022085">
                <a:moveTo>
                  <a:pt x="0" y="0"/>
                </a:moveTo>
                <a:lnTo>
                  <a:pt x="31895" y="0"/>
                </a:lnTo>
                <a:lnTo>
                  <a:pt x="31895" y="3022085"/>
                </a:lnTo>
                <a:lnTo>
                  <a:pt x="0" y="302208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30260" y="3853447"/>
            <a:ext cx="143529" cy="143529"/>
          </a:xfrm>
          <a:custGeom>
            <a:avLst/>
            <a:gdLst/>
            <a:ahLst/>
            <a:cxnLst/>
            <a:rect l="l" t="t" r="r" b="b"/>
            <a:pathLst>
              <a:path w="143529" h="143529">
                <a:moveTo>
                  <a:pt x="125588" y="71765"/>
                </a:moveTo>
                <a:cubicBezTo>
                  <a:pt x="125588" y="42059"/>
                  <a:pt x="101471" y="17941"/>
                  <a:pt x="71765" y="17941"/>
                </a:cubicBezTo>
                <a:cubicBezTo>
                  <a:pt x="42059" y="17941"/>
                  <a:pt x="17941" y="42059"/>
                  <a:pt x="17941" y="71765"/>
                </a:cubicBezTo>
                <a:cubicBezTo>
                  <a:pt x="17941" y="101471"/>
                  <a:pt x="42059" y="125588"/>
                  <a:pt x="71765" y="125588"/>
                </a:cubicBezTo>
                <a:cubicBezTo>
                  <a:pt x="101471" y="125588"/>
                  <a:pt x="125588" y="101471"/>
                  <a:pt x="125588" y="71765"/>
                </a:cubicBezTo>
                <a:close/>
                <a:moveTo>
                  <a:pt x="0" y="71765"/>
                </a:moveTo>
                <a:cubicBezTo>
                  <a:pt x="0" y="32157"/>
                  <a:pt x="32157" y="0"/>
                  <a:pt x="71765" y="0"/>
                </a:cubicBezTo>
                <a:cubicBezTo>
                  <a:pt x="111372" y="0"/>
                  <a:pt x="143529" y="32157"/>
                  <a:pt x="143529" y="71765"/>
                </a:cubicBezTo>
                <a:cubicBezTo>
                  <a:pt x="143529" y="111372"/>
                  <a:pt x="111372" y="143529"/>
                  <a:pt x="71765" y="143529"/>
                </a:cubicBezTo>
                <a:cubicBezTo>
                  <a:pt x="32157" y="143529"/>
                  <a:pt x="0" y="111372"/>
                  <a:pt x="0" y="71765"/>
                </a:cubicBezTo>
                <a:close/>
                <a:moveTo>
                  <a:pt x="71765" y="94191"/>
                </a:moveTo>
                <a:cubicBezTo>
                  <a:pt x="84142" y="94191"/>
                  <a:pt x="94191" y="84142"/>
                  <a:pt x="94191" y="71765"/>
                </a:cubicBezTo>
                <a:cubicBezTo>
                  <a:pt x="94191" y="59387"/>
                  <a:pt x="84142" y="49338"/>
                  <a:pt x="71765" y="49338"/>
                </a:cubicBezTo>
                <a:cubicBezTo>
                  <a:pt x="59387" y="49338"/>
                  <a:pt x="49338" y="59387"/>
                  <a:pt x="49338" y="71765"/>
                </a:cubicBezTo>
                <a:cubicBezTo>
                  <a:pt x="49338" y="84142"/>
                  <a:pt x="59387" y="94191"/>
                  <a:pt x="71765" y="94191"/>
                </a:cubicBezTo>
                <a:close/>
                <a:moveTo>
                  <a:pt x="71765" y="31397"/>
                </a:moveTo>
                <a:cubicBezTo>
                  <a:pt x="94044" y="31397"/>
                  <a:pt x="112132" y="49485"/>
                  <a:pt x="112132" y="71765"/>
                </a:cubicBezTo>
                <a:cubicBezTo>
                  <a:pt x="112132" y="94044"/>
                  <a:pt x="94044" y="112132"/>
                  <a:pt x="71765" y="112132"/>
                </a:cubicBezTo>
                <a:cubicBezTo>
                  <a:pt x="49485" y="112132"/>
                  <a:pt x="31397" y="94044"/>
                  <a:pt x="31397" y="71765"/>
                </a:cubicBezTo>
                <a:cubicBezTo>
                  <a:pt x="31397" y="49485"/>
                  <a:pt x="49485" y="31397"/>
                  <a:pt x="71765" y="31397"/>
                </a:cubicBezTo>
                <a:close/>
                <a:moveTo>
                  <a:pt x="62794" y="71765"/>
                </a:moveTo>
                <a:cubicBezTo>
                  <a:pt x="62794" y="66814"/>
                  <a:pt x="66814" y="62794"/>
                  <a:pt x="71765" y="62794"/>
                </a:cubicBezTo>
                <a:cubicBezTo>
                  <a:pt x="76716" y="62794"/>
                  <a:pt x="80735" y="66814"/>
                  <a:pt x="80735" y="71765"/>
                </a:cubicBezTo>
                <a:cubicBezTo>
                  <a:pt x="80735" y="76716"/>
                  <a:pt x="76716" y="80735"/>
                  <a:pt x="71765" y="80735"/>
                </a:cubicBezTo>
                <a:cubicBezTo>
                  <a:pt x="66814" y="80735"/>
                  <a:pt x="62794" y="76716"/>
                  <a:pt x="62794" y="7176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33776" y="3821551"/>
            <a:ext cx="4026606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10326" y="4172400"/>
            <a:ext cx="151503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9802" y="4140505"/>
            <a:ext cx="1467186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Priority setting จัดลำดับโรค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10326" y="4427563"/>
            <a:ext cx="151503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69802" y="4395668"/>
            <a:ext cx="1379474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วางแผนทรัพยากรสาธารณสุข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10326" y="4682726"/>
            <a:ext cx="151503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9802" y="4650830"/>
            <a:ext cx="1148233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เปรียบเทียบแนวโน้มโรค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10326" y="4937889"/>
            <a:ext cx="151503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69802" y="4905993"/>
            <a:ext cx="1243919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ประเมินผล intervention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19930" y="1359527"/>
            <a:ext cx="6849528" cy="2232675"/>
          </a:xfrm>
          <a:custGeom>
            <a:avLst/>
            <a:gdLst/>
            <a:ahLst/>
            <a:cxnLst/>
            <a:rect l="l" t="t" r="r" b="b"/>
            <a:pathLst>
              <a:path w="6849528" h="2232675">
                <a:moveTo>
                  <a:pt x="0" y="0"/>
                </a:moveTo>
                <a:lnTo>
                  <a:pt x="6849528" y="0"/>
                </a:lnTo>
                <a:lnTo>
                  <a:pt x="6849528" y="2232675"/>
                </a:lnTo>
                <a:lnTo>
                  <a:pt x="0" y="22326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019930" y="1359527"/>
            <a:ext cx="31895" cy="2232675"/>
          </a:xfrm>
          <a:custGeom>
            <a:avLst/>
            <a:gdLst/>
            <a:ahLst/>
            <a:cxnLst/>
            <a:rect l="l" t="t" r="r" b="b"/>
            <a:pathLst>
              <a:path w="31895" h="2232675">
                <a:moveTo>
                  <a:pt x="0" y="0"/>
                </a:moveTo>
                <a:lnTo>
                  <a:pt x="31895" y="0"/>
                </a:lnTo>
                <a:lnTo>
                  <a:pt x="31895" y="2232675"/>
                </a:lnTo>
                <a:lnTo>
                  <a:pt x="0" y="2232675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5215289" y="1550899"/>
            <a:ext cx="143529" cy="143529"/>
          </a:xfrm>
          <a:custGeom>
            <a:avLst/>
            <a:gdLst/>
            <a:ahLst/>
            <a:cxnLst/>
            <a:rect l="l" t="t" r="r" b="b"/>
            <a:pathLst>
              <a:path w="143529" h="143529">
                <a:moveTo>
                  <a:pt x="8971" y="8971"/>
                </a:moveTo>
                <a:cubicBezTo>
                  <a:pt x="13932" y="8971"/>
                  <a:pt x="17941" y="12979"/>
                  <a:pt x="17941" y="17941"/>
                </a:cubicBezTo>
                <a:lnTo>
                  <a:pt x="17941" y="112132"/>
                </a:lnTo>
                <a:cubicBezTo>
                  <a:pt x="17941" y="114599"/>
                  <a:pt x="19960" y="116617"/>
                  <a:pt x="22426" y="116617"/>
                </a:cubicBezTo>
                <a:lnTo>
                  <a:pt x="134559" y="116617"/>
                </a:lnTo>
                <a:cubicBezTo>
                  <a:pt x="139520" y="116617"/>
                  <a:pt x="143529" y="120626"/>
                  <a:pt x="143529" y="125588"/>
                </a:cubicBezTo>
                <a:cubicBezTo>
                  <a:pt x="143529" y="130550"/>
                  <a:pt x="139520" y="134559"/>
                  <a:pt x="134559" y="134559"/>
                </a:cubicBezTo>
                <a:lnTo>
                  <a:pt x="22426" y="134559"/>
                </a:lnTo>
                <a:cubicBezTo>
                  <a:pt x="10036" y="134559"/>
                  <a:pt x="0" y="124523"/>
                  <a:pt x="0" y="112132"/>
                </a:cubicBezTo>
                <a:lnTo>
                  <a:pt x="0" y="17941"/>
                </a:lnTo>
                <a:cubicBezTo>
                  <a:pt x="0" y="12979"/>
                  <a:pt x="4009" y="8971"/>
                  <a:pt x="8971" y="8971"/>
                </a:cubicBezTo>
                <a:close/>
                <a:moveTo>
                  <a:pt x="35882" y="26912"/>
                </a:moveTo>
                <a:cubicBezTo>
                  <a:pt x="35882" y="21950"/>
                  <a:pt x="39891" y="17941"/>
                  <a:pt x="44853" y="17941"/>
                </a:cubicBezTo>
                <a:lnTo>
                  <a:pt x="98676" y="17941"/>
                </a:lnTo>
                <a:cubicBezTo>
                  <a:pt x="103638" y="17941"/>
                  <a:pt x="107647" y="21950"/>
                  <a:pt x="107647" y="26912"/>
                </a:cubicBezTo>
                <a:cubicBezTo>
                  <a:pt x="107647" y="31874"/>
                  <a:pt x="103638" y="35882"/>
                  <a:pt x="98676" y="35882"/>
                </a:cubicBezTo>
                <a:lnTo>
                  <a:pt x="44853" y="35882"/>
                </a:lnTo>
                <a:cubicBezTo>
                  <a:pt x="39891" y="35882"/>
                  <a:pt x="35882" y="31874"/>
                  <a:pt x="35882" y="26912"/>
                </a:cubicBezTo>
                <a:close/>
                <a:moveTo>
                  <a:pt x="44853" y="49338"/>
                </a:moveTo>
                <a:lnTo>
                  <a:pt x="80735" y="49338"/>
                </a:lnTo>
                <a:cubicBezTo>
                  <a:pt x="85697" y="49338"/>
                  <a:pt x="89706" y="53347"/>
                  <a:pt x="89706" y="58309"/>
                </a:cubicBezTo>
                <a:cubicBezTo>
                  <a:pt x="89706" y="63271"/>
                  <a:pt x="85697" y="67279"/>
                  <a:pt x="80735" y="67279"/>
                </a:cubicBezTo>
                <a:lnTo>
                  <a:pt x="44853" y="67279"/>
                </a:lnTo>
                <a:cubicBezTo>
                  <a:pt x="39891" y="67279"/>
                  <a:pt x="35882" y="63271"/>
                  <a:pt x="35882" y="58309"/>
                </a:cubicBezTo>
                <a:cubicBezTo>
                  <a:pt x="35882" y="53347"/>
                  <a:pt x="39891" y="49338"/>
                  <a:pt x="44853" y="49338"/>
                </a:cubicBezTo>
                <a:close/>
                <a:moveTo>
                  <a:pt x="44853" y="80735"/>
                </a:moveTo>
                <a:lnTo>
                  <a:pt x="116617" y="80735"/>
                </a:lnTo>
                <a:cubicBezTo>
                  <a:pt x="121579" y="80735"/>
                  <a:pt x="125588" y="84744"/>
                  <a:pt x="125588" y="89706"/>
                </a:cubicBezTo>
                <a:cubicBezTo>
                  <a:pt x="125588" y="94668"/>
                  <a:pt x="121579" y="98676"/>
                  <a:pt x="116617" y="98676"/>
                </a:cubicBezTo>
                <a:lnTo>
                  <a:pt x="44853" y="98676"/>
                </a:lnTo>
                <a:cubicBezTo>
                  <a:pt x="39891" y="98676"/>
                  <a:pt x="35882" y="94668"/>
                  <a:pt x="35882" y="89706"/>
                </a:cubicBezTo>
                <a:cubicBezTo>
                  <a:pt x="35882" y="84744"/>
                  <a:pt x="39891" y="80735"/>
                  <a:pt x="44853" y="80735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418805" y="1519004"/>
            <a:ext cx="6362941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ภาระโรคสูงสุดในไทย</a:t>
            </a:r>
            <a:endParaRPr lang="en-US" sz="1600" dirty="0"/>
          </a:p>
        </p:txBody>
      </p:sp>
      <p:pic>
        <p:nvPicPr>
          <p:cNvPr id="35" name="Image 0" descr="https://kimi-img.moonshot.cn/pub/slides/26-02-19-02:46:21-d6b0hv8u8ld68pn4bq1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95355" y="1837957"/>
            <a:ext cx="5326525" cy="1594768"/>
          </a:xfrm>
          <a:prstGeom prst="roundRect">
            <a:avLst>
              <a:gd name="adj" fmla="val 0"/>
            </a:avLst>
          </a:prstGeom>
        </p:spPr>
      </p:pic>
      <p:sp>
        <p:nvSpPr>
          <p:cNvPr id="36" name="Shape 33"/>
          <p:cNvSpPr/>
          <p:nvPr/>
        </p:nvSpPr>
        <p:spPr>
          <a:xfrm>
            <a:off x="5003983" y="3719783"/>
            <a:ext cx="6865475" cy="2487838"/>
          </a:xfrm>
          <a:custGeom>
            <a:avLst/>
            <a:gdLst/>
            <a:ahLst/>
            <a:cxnLst/>
            <a:rect l="l" t="t" r="r" b="b"/>
            <a:pathLst>
              <a:path w="6865475" h="2487838">
                <a:moveTo>
                  <a:pt x="0" y="0"/>
                </a:moveTo>
                <a:lnTo>
                  <a:pt x="6865475" y="0"/>
                </a:lnTo>
                <a:lnTo>
                  <a:pt x="6865475" y="2487838"/>
                </a:lnTo>
                <a:lnTo>
                  <a:pt x="0" y="248783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4"/>
          <p:cNvSpPr/>
          <p:nvPr/>
        </p:nvSpPr>
        <p:spPr>
          <a:xfrm>
            <a:off x="5183394" y="3911156"/>
            <a:ext cx="143529" cy="143529"/>
          </a:xfrm>
          <a:custGeom>
            <a:avLst/>
            <a:gdLst/>
            <a:ahLst/>
            <a:cxnLst/>
            <a:rect l="l" t="t" r="r" b="b"/>
            <a:pathLst>
              <a:path w="143529" h="143529">
                <a:moveTo>
                  <a:pt x="0" y="20184"/>
                </a:moveTo>
                <a:cubicBezTo>
                  <a:pt x="0" y="16483"/>
                  <a:pt x="3000" y="13456"/>
                  <a:pt x="6728" y="13456"/>
                </a:cubicBezTo>
                <a:lnTo>
                  <a:pt x="20184" y="13456"/>
                </a:lnTo>
                <a:cubicBezTo>
                  <a:pt x="23912" y="13456"/>
                  <a:pt x="26912" y="16455"/>
                  <a:pt x="26912" y="20184"/>
                </a:cubicBezTo>
                <a:lnTo>
                  <a:pt x="26912" y="49338"/>
                </a:lnTo>
                <a:lnTo>
                  <a:pt x="33640" y="49338"/>
                </a:lnTo>
                <a:cubicBezTo>
                  <a:pt x="37368" y="49338"/>
                  <a:pt x="40368" y="52338"/>
                  <a:pt x="40368" y="56066"/>
                </a:cubicBezTo>
                <a:cubicBezTo>
                  <a:pt x="40368" y="59794"/>
                  <a:pt x="37368" y="62794"/>
                  <a:pt x="33640" y="62794"/>
                </a:cubicBezTo>
                <a:lnTo>
                  <a:pt x="6728" y="62794"/>
                </a:lnTo>
                <a:cubicBezTo>
                  <a:pt x="3000" y="62794"/>
                  <a:pt x="0" y="59794"/>
                  <a:pt x="0" y="56066"/>
                </a:cubicBezTo>
                <a:cubicBezTo>
                  <a:pt x="0" y="52338"/>
                  <a:pt x="3000" y="49338"/>
                  <a:pt x="6728" y="49338"/>
                </a:cubicBezTo>
                <a:lnTo>
                  <a:pt x="13456" y="49338"/>
                </a:lnTo>
                <a:lnTo>
                  <a:pt x="13456" y="26912"/>
                </a:lnTo>
                <a:lnTo>
                  <a:pt x="6728" y="26912"/>
                </a:lnTo>
                <a:cubicBezTo>
                  <a:pt x="3000" y="26912"/>
                  <a:pt x="0" y="23912"/>
                  <a:pt x="0" y="20184"/>
                </a:cubicBezTo>
                <a:close/>
                <a:moveTo>
                  <a:pt x="8522" y="84435"/>
                </a:moveTo>
                <a:cubicBezTo>
                  <a:pt x="11718" y="82025"/>
                  <a:pt x="15614" y="80735"/>
                  <a:pt x="19623" y="80735"/>
                </a:cubicBezTo>
                <a:lnTo>
                  <a:pt x="20997" y="80735"/>
                </a:lnTo>
                <a:cubicBezTo>
                  <a:pt x="30444" y="80735"/>
                  <a:pt x="38125" y="88416"/>
                  <a:pt x="38125" y="97863"/>
                </a:cubicBezTo>
                <a:cubicBezTo>
                  <a:pt x="38125" y="103358"/>
                  <a:pt x="35490" y="108488"/>
                  <a:pt x="31061" y="111712"/>
                </a:cubicBezTo>
                <a:lnTo>
                  <a:pt x="24333" y="116617"/>
                </a:lnTo>
                <a:lnTo>
                  <a:pt x="33640" y="116617"/>
                </a:lnTo>
                <a:cubicBezTo>
                  <a:pt x="37368" y="116617"/>
                  <a:pt x="40368" y="119617"/>
                  <a:pt x="40368" y="123345"/>
                </a:cubicBezTo>
                <a:cubicBezTo>
                  <a:pt x="40368" y="127074"/>
                  <a:pt x="37368" y="130073"/>
                  <a:pt x="33640" y="130073"/>
                </a:cubicBezTo>
                <a:lnTo>
                  <a:pt x="8214" y="130073"/>
                </a:lnTo>
                <a:cubicBezTo>
                  <a:pt x="3672" y="130073"/>
                  <a:pt x="0" y="126401"/>
                  <a:pt x="0" y="121860"/>
                </a:cubicBezTo>
                <a:cubicBezTo>
                  <a:pt x="0" y="119224"/>
                  <a:pt x="1261" y="116758"/>
                  <a:pt x="3392" y="115216"/>
                </a:cubicBezTo>
                <a:lnTo>
                  <a:pt x="23155" y="100835"/>
                </a:lnTo>
                <a:cubicBezTo>
                  <a:pt x="24108" y="100134"/>
                  <a:pt x="24669" y="99041"/>
                  <a:pt x="24669" y="97863"/>
                </a:cubicBezTo>
                <a:cubicBezTo>
                  <a:pt x="24669" y="95845"/>
                  <a:pt x="23015" y="94191"/>
                  <a:pt x="20997" y="94191"/>
                </a:cubicBezTo>
                <a:lnTo>
                  <a:pt x="19623" y="94191"/>
                </a:lnTo>
                <a:cubicBezTo>
                  <a:pt x="18530" y="94191"/>
                  <a:pt x="17465" y="94555"/>
                  <a:pt x="16596" y="95200"/>
                </a:cubicBezTo>
                <a:lnTo>
                  <a:pt x="10765" y="99573"/>
                </a:lnTo>
                <a:cubicBezTo>
                  <a:pt x="7793" y="101816"/>
                  <a:pt x="3588" y="101199"/>
                  <a:pt x="1346" y="98228"/>
                </a:cubicBezTo>
                <a:cubicBezTo>
                  <a:pt x="-897" y="95256"/>
                  <a:pt x="-280" y="91051"/>
                  <a:pt x="2691" y="88809"/>
                </a:cubicBezTo>
                <a:lnTo>
                  <a:pt x="8522" y="84435"/>
                </a:lnTo>
                <a:close/>
                <a:moveTo>
                  <a:pt x="62794" y="17941"/>
                </a:moveTo>
                <a:lnTo>
                  <a:pt x="134559" y="17941"/>
                </a:lnTo>
                <a:cubicBezTo>
                  <a:pt x="139520" y="17941"/>
                  <a:pt x="143529" y="21950"/>
                  <a:pt x="143529" y="26912"/>
                </a:cubicBezTo>
                <a:cubicBezTo>
                  <a:pt x="143529" y="31874"/>
                  <a:pt x="139520" y="35882"/>
                  <a:pt x="134559" y="35882"/>
                </a:cubicBezTo>
                <a:lnTo>
                  <a:pt x="62794" y="35882"/>
                </a:lnTo>
                <a:cubicBezTo>
                  <a:pt x="57832" y="35882"/>
                  <a:pt x="53823" y="31874"/>
                  <a:pt x="53823" y="26912"/>
                </a:cubicBezTo>
                <a:cubicBezTo>
                  <a:pt x="53823" y="21950"/>
                  <a:pt x="57832" y="17941"/>
                  <a:pt x="62794" y="17941"/>
                </a:cubicBezTo>
                <a:close/>
                <a:moveTo>
                  <a:pt x="62794" y="62794"/>
                </a:moveTo>
                <a:lnTo>
                  <a:pt x="134559" y="62794"/>
                </a:lnTo>
                <a:cubicBezTo>
                  <a:pt x="139520" y="62794"/>
                  <a:pt x="143529" y="66803"/>
                  <a:pt x="143529" y="71765"/>
                </a:cubicBezTo>
                <a:cubicBezTo>
                  <a:pt x="143529" y="76726"/>
                  <a:pt x="139520" y="80735"/>
                  <a:pt x="134559" y="80735"/>
                </a:cubicBezTo>
                <a:lnTo>
                  <a:pt x="62794" y="80735"/>
                </a:lnTo>
                <a:cubicBezTo>
                  <a:pt x="57832" y="80735"/>
                  <a:pt x="53823" y="76726"/>
                  <a:pt x="53823" y="71765"/>
                </a:cubicBezTo>
                <a:cubicBezTo>
                  <a:pt x="53823" y="66803"/>
                  <a:pt x="57832" y="62794"/>
                  <a:pt x="62794" y="62794"/>
                </a:cubicBezTo>
                <a:close/>
                <a:moveTo>
                  <a:pt x="62794" y="107647"/>
                </a:moveTo>
                <a:lnTo>
                  <a:pt x="134559" y="107647"/>
                </a:lnTo>
                <a:cubicBezTo>
                  <a:pt x="139520" y="107647"/>
                  <a:pt x="143529" y="111656"/>
                  <a:pt x="143529" y="116617"/>
                </a:cubicBezTo>
                <a:cubicBezTo>
                  <a:pt x="143529" y="121579"/>
                  <a:pt x="139520" y="125588"/>
                  <a:pt x="134559" y="125588"/>
                </a:cubicBezTo>
                <a:lnTo>
                  <a:pt x="62794" y="125588"/>
                </a:lnTo>
                <a:cubicBezTo>
                  <a:pt x="57832" y="125588"/>
                  <a:pt x="53823" y="121579"/>
                  <a:pt x="53823" y="116617"/>
                </a:cubicBezTo>
                <a:cubicBezTo>
                  <a:pt x="53823" y="111656"/>
                  <a:pt x="57832" y="107647"/>
                  <a:pt x="62794" y="10764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5"/>
          <p:cNvSpPr/>
          <p:nvPr/>
        </p:nvSpPr>
        <p:spPr>
          <a:xfrm>
            <a:off x="5386909" y="3879260"/>
            <a:ext cx="6394836" cy="223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Top 5 โรคที่มี DALYs สูงสุด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5163459" y="4198214"/>
            <a:ext cx="6546522" cy="318954"/>
          </a:xfrm>
          <a:custGeom>
            <a:avLst/>
            <a:gdLst/>
            <a:ahLst/>
            <a:cxnLst/>
            <a:rect l="l" t="t" r="r" b="b"/>
            <a:pathLst>
              <a:path w="6546522" h="318954">
                <a:moveTo>
                  <a:pt x="0" y="0"/>
                </a:moveTo>
                <a:lnTo>
                  <a:pt x="6546522" y="0"/>
                </a:lnTo>
                <a:lnTo>
                  <a:pt x="6546522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7"/>
          <p:cNvSpPr/>
          <p:nvPr/>
        </p:nvSpPr>
        <p:spPr>
          <a:xfrm>
            <a:off x="5227250" y="4262005"/>
            <a:ext cx="191372" cy="191372"/>
          </a:xfrm>
          <a:custGeom>
            <a:avLst/>
            <a:gdLst/>
            <a:ahLst/>
            <a:cxnLst/>
            <a:rect l="l" t="t" r="r" b="b"/>
            <a:pathLst>
              <a:path w="191372" h="191372">
                <a:moveTo>
                  <a:pt x="0" y="0"/>
                </a:moveTo>
                <a:lnTo>
                  <a:pt x="191372" y="0"/>
                </a:lnTo>
                <a:lnTo>
                  <a:pt x="191372" y="191372"/>
                </a:lnTo>
                <a:lnTo>
                  <a:pt x="0" y="1913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5199342" y="4262005"/>
            <a:ext cx="247189" cy="19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9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5514308" y="4277952"/>
            <a:ext cx="1339605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Ischemic Heart Disease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5163459" y="4580958"/>
            <a:ext cx="6546522" cy="318954"/>
          </a:xfrm>
          <a:custGeom>
            <a:avLst/>
            <a:gdLst/>
            <a:ahLst/>
            <a:cxnLst/>
            <a:rect l="l" t="t" r="r" b="b"/>
            <a:pathLst>
              <a:path w="6546522" h="318954">
                <a:moveTo>
                  <a:pt x="0" y="0"/>
                </a:moveTo>
                <a:lnTo>
                  <a:pt x="6546522" y="0"/>
                </a:lnTo>
                <a:lnTo>
                  <a:pt x="6546522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1"/>
          <p:cNvSpPr/>
          <p:nvPr/>
        </p:nvSpPr>
        <p:spPr>
          <a:xfrm>
            <a:off x="5227250" y="4644749"/>
            <a:ext cx="191372" cy="191372"/>
          </a:xfrm>
          <a:custGeom>
            <a:avLst/>
            <a:gdLst/>
            <a:ahLst/>
            <a:cxnLst/>
            <a:rect l="l" t="t" r="r" b="b"/>
            <a:pathLst>
              <a:path w="191372" h="191372">
                <a:moveTo>
                  <a:pt x="0" y="0"/>
                </a:moveTo>
                <a:lnTo>
                  <a:pt x="191372" y="0"/>
                </a:lnTo>
                <a:lnTo>
                  <a:pt x="191372" y="191372"/>
                </a:lnTo>
                <a:lnTo>
                  <a:pt x="0" y="1913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2"/>
          <p:cNvSpPr/>
          <p:nvPr/>
        </p:nvSpPr>
        <p:spPr>
          <a:xfrm>
            <a:off x="5199342" y="4644749"/>
            <a:ext cx="247189" cy="19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9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5514308" y="4660697"/>
            <a:ext cx="406666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Stroke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5163459" y="4963702"/>
            <a:ext cx="6546522" cy="318954"/>
          </a:xfrm>
          <a:custGeom>
            <a:avLst/>
            <a:gdLst/>
            <a:ahLst/>
            <a:cxnLst/>
            <a:rect l="l" t="t" r="r" b="b"/>
            <a:pathLst>
              <a:path w="6546522" h="318954">
                <a:moveTo>
                  <a:pt x="0" y="0"/>
                </a:moveTo>
                <a:lnTo>
                  <a:pt x="6546522" y="0"/>
                </a:lnTo>
                <a:lnTo>
                  <a:pt x="6546522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5"/>
          <p:cNvSpPr/>
          <p:nvPr/>
        </p:nvSpPr>
        <p:spPr>
          <a:xfrm>
            <a:off x="5227250" y="5027493"/>
            <a:ext cx="191372" cy="191372"/>
          </a:xfrm>
          <a:custGeom>
            <a:avLst/>
            <a:gdLst/>
            <a:ahLst/>
            <a:cxnLst/>
            <a:rect l="l" t="t" r="r" b="b"/>
            <a:pathLst>
              <a:path w="191372" h="191372">
                <a:moveTo>
                  <a:pt x="0" y="0"/>
                </a:moveTo>
                <a:lnTo>
                  <a:pt x="191372" y="0"/>
                </a:lnTo>
                <a:lnTo>
                  <a:pt x="191372" y="191372"/>
                </a:lnTo>
                <a:lnTo>
                  <a:pt x="0" y="1913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6"/>
          <p:cNvSpPr/>
          <p:nvPr/>
        </p:nvSpPr>
        <p:spPr>
          <a:xfrm>
            <a:off x="5199342" y="5027493"/>
            <a:ext cx="247189" cy="19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9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5514308" y="5043441"/>
            <a:ext cx="789410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Road Injuries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5163459" y="5346447"/>
            <a:ext cx="6546522" cy="318954"/>
          </a:xfrm>
          <a:custGeom>
            <a:avLst/>
            <a:gdLst/>
            <a:ahLst/>
            <a:cxnLst/>
            <a:rect l="l" t="t" r="r" b="b"/>
            <a:pathLst>
              <a:path w="6546522" h="318954">
                <a:moveTo>
                  <a:pt x="0" y="0"/>
                </a:moveTo>
                <a:lnTo>
                  <a:pt x="6546522" y="0"/>
                </a:lnTo>
                <a:lnTo>
                  <a:pt x="6546522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49"/>
          <p:cNvSpPr/>
          <p:nvPr/>
        </p:nvSpPr>
        <p:spPr>
          <a:xfrm>
            <a:off x="5227250" y="5410237"/>
            <a:ext cx="191372" cy="191372"/>
          </a:xfrm>
          <a:custGeom>
            <a:avLst/>
            <a:gdLst/>
            <a:ahLst/>
            <a:cxnLst/>
            <a:rect l="l" t="t" r="r" b="b"/>
            <a:pathLst>
              <a:path w="191372" h="191372">
                <a:moveTo>
                  <a:pt x="0" y="0"/>
                </a:moveTo>
                <a:lnTo>
                  <a:pt x="191372" y="0"/>
                </a:lnTo>
                <a:lnTo>
                  <a:pt x="191372" y="191372"/>
                </a:lnTo>
                <a:lnTo>
                  <a:pt x="0" y="1913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0"/>
          <p:cNvSpPr/>
          <p:nvPr/>
        </p:nvSpPr>
        <p:spPr>
          <a:xfrm>
            <a:off x="5199342" y="5410237"/>
            <a:ext cx="247189" cy="19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9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54" name="Text 51"/>
          <p:cNvSpPr/>
          <p:nvPr/>
        </p:nvSpPr>
        <p:spPr>
          <a:xfrm>
            <a:off x="5514308" y="5426185"/>
            <a:ext cx="1004704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Diabetes Mellitus</a:t>
            </a:r>
            <a:endParaRPr lang="en-US" sz="1600" dirty="0"/>
          </a:p>
        </p:txBody>
      </p:sp>
      <p:sp>
        <p:nvSpPr>
          <p:cNvPr id="55" name="Shape 52"/>
          <p:cNvSpPr/>
          <p:nvPr/>
        </p:nvSpPr>
        <p:spPr>
          <a:xfrm>
            <a:off x="5163459" y="5729191"/>
            <a:ext cx="6546522" cy="318954"/>
          </a:xfrm>
          <a:custGeom>
            <a:avLst/>
            <a:gdLst/>
            <a:ahLst/>
            <a:cxnLst/>
            <a:rect l="l" t="t" r="r" b="b"/>
            <a:pathLst>
              <a:path w="6546522" h="318954">
                <a:moveTo>
                  <a:pt x="0" y="0"/>
                </a:moveTo>
                <a:lnTo>
                  <a:pt x="6546522" y="0"/>
                </a:lnTo>
                <a:lnTo>
                  <a:pt x="6546522" y="318954"/>
                </a:lnTo>
                <a:lnTo>
                  <a:pt x="0" y="3189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3"/>
          <p:cNvSpPr/>
          <p:nvPr/>
        </p:nvSpPr>
        <p:spPr>
          <a:xfrm>
            <a:off x="5227250" y="5792982"/>
            <a:ext cx="191372" cy="191372"/>
          </a:xfrm>
          <a:custGeom>
            <a:avLst/>
            <a:gdLst/>
            <a:ahLst/>
            <a:cxnLst/>
            <a:rect l="l" t="t" r="r" b="b"/>
            <a:pathLst>
              <a:path w="191372" h="191372">
                <a:moveTo>
                  <a:pt x="0" y="0"/>
                </a:moveTo>
                <a:lnTo>
                  <a:pt x="191372" y="0"/>
                </a:lnTo>
                <a:lnTo>
                  <a:pt x="191372" y="191372"/>
                </a:lnTo>
                <a:lnTo>
                  <a:pt x="0" y="1913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4"/>
          <p:cNvSpPr/>
          <p:nvPr/>
        </p:nvSpPr>
        <p:spPr>
          <a:xfrm>
            <a:off x="5199342" y="5792982"/>
            <a:ext cx="247189" cy="191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9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</a:t>
            </a:r>
            <a:endParaRPr lang="en-US" sz="1600" dirty="0"/>
          </a:p>
        </p:txBody>
      </p:sp>
      <p:sp>
        <p:nvSpPr>
          <p:cNvPr id="58" name="Text 55"/>
          <p:cNvSpPr/>
          <p:nvPr/>
        </p:nvSpPr>
        <p:spPr>
          <a:xfrm>
            <a:off x="5514308" y="5808929"/>
            <a:ext cx="1347579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Chronic Kidney Disease</a:t>
            </a:r>
            <a:endParaRPr lang="en-US" sz="1600" dirty="0"/>
          </a:p>
        </p:txBody>
      </p:sp>
      <p:sp>
        <p:nvSpPr>
          <p:cNvPr id="59" name="Shape 56"/>
          <p:cNvSpPr/>
          <p:nvPr/>
        </p:nvSpPr>
        <p:spPr>
          <a:xfrm>
            <a:off x="5019930" y="6335203"/>
            <a:ext cx="6849528" cy="350849"/>
          </a:xfrm>
          <a:custGeom>
            <a:avLst/>
            <a:gdLst/>
            <a:ahLst/>
            <a:cxnLst/>
            <a:rect l="l" t="t" r="r" b="b"/>
            <a:pathLst>
              <a:path w="6849528" h="350849">
                <a:moveTo>
                  <a:pt x="0" y="0"/>
                </a:moveTo>
                <a:lnTo>
                  <a:pt x="6849528" y="0"/>
                </a:lnTo>
                <a:lnTo>
                  <a:pt x="6849528" y="350849"/>
                </a:lnTo>
                <a:lnTo>
                  <a:pt x="0" y="350849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7"/>
          <p:cNvSpPr/>
          <p:nvPr/>
        </p:nvSpPr>
        <p:spPr>
          <a:xfrm>
            <a:off x="5019930" y="6335203"/>
            <a:ext cx="31895" cy="350849"/>
          </a:xfrm>
          <a:custGeom>
            <a:avLst/>
            <a:gdLst/>
            <a:ahLst/>
            <a:cxnLst/>
            <a:rect l="l" t="t" r="r" b="b"/>
            <a:pathLst>
              <a:path w="31895" h="350849">
                <a:moveTo>
                  <a:pt x="0" y="0"/>
                </a:moveTo>
                <a:lnTo>
                  <a:pt x="31895" y="0"/>
                </a:lnTo>
                <a:lnTo>
                  <a:pt x="31895" y="350849"/>
                </a:lnTo>
                <a:lnTo>
                  <a:pt x="0" y="35084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8"/>
          <p:cNvSpPr/>
          <p:nvPr/>
        </p:nvSpPr>
        <p:spPr>
          <a:xfrm>
            <a:off x="5140535" y="6469162"/>
            <a:ext cx="125588" cy="111634"/>
          </a:xfrm>
          <a:custGeom>
            <a:avLst/>
            <a:gdLst/>
            <a:ahLst/>
            <a:cxnLst/>
            <a:rect l="l" t="t" r="r" b="b"/>
            <a:pathLst>
              <a:path w="125588" h="111634">
                <a:moveTo>
                  <a:pt x="91466" y="20931"/>
                </a:moveTo>
                <a:cubicBezTo>
                  <a:pt x="87846" y="20931"/>
                  <a:pt x="84336" y="21912"/>
                  <a:pt x="81262" y="23700"/>
                </a:cubicBezTo>
                <a:cubicBezTo>
                  <a:pt x="77817" y="20212"/>
                  <a:pt x="73805" y="17290"/>
                  <a:pt x="69379" y="15088"/>
                </a:cubicBezTo>
                <a:cubicBezTo>
                  <a:pt x="75527" y="9855"/>
                  <a:pt x="83355" y="6977"/>
                  <a:pt x="91466" y="6977"/>
                </a:cubicBezTo>
                <a:cubicBezTo>
                  <a:pt x="110304" y="6977"/>
                  <a:pt x="125588" y="22240"/>
                  <a:pt x="125588" y="41100"/>
                </a:cubicBezTo>
                <a:cubicBezTo>
                  <a:pt x="125588" y="50148"/>
                  <a:pt x="121990" y="58826"/>
                  <a:pt x="115602" y="65214"/>
                </a:cubicBezTo>
                <a:lnTo>
                  <a:pt x="100100" y="80716"/>
                </a:lnTo>
                <a:cubicBezTo>
                  <a:pt x="93711" y="87105"/>
                  <a:pt x="85034" y="90702"/>
                  <a:pt x="75985" y="90702"/>
                </a:cubicBezTo>
                <a:cubicBezTo>
                  <a:pt x="57147" y="90702"/>
                  <a:pt x="41863" y="75440"/>
                  <a:pt x="41863" y="56580"/>
                </a:cubicBezTo>
                <a:cubicBezTo>
                  <a:pt x="41863" y="56253"/>
                  <a:pt x="41863" y="55926"/>
                  <a:pt x="41884" y="55599"/>
                </a:cubicBezTo>
                <a:cubicBezTo>
                  <a:pt x="41993" y="51740"/>
                  <a:pt x="45199" y="48709"/>
                  <a:pt x="49058" y="48818"/>
                </a:cubicBezTo>
                <a:cubicBezTo>
                  <a:pt x="52917" y="48927"/>
                  <a:pt x="55948" y="52132"/>
                  <a:pt x="55839" y="55991"/>
                </a:cubicBezTo>
                <a:cubicBezTo>
                  <a:pt x="55839" y="56188"/>
                  <a:pt x="55839" y="56384"/>
                  <a:pt x="55839" y="56558"/>
                </a:cubicBezTo>
                <a:cubicBezTo>
                  <a:pt x="55839" y="67700"/>
                  <a:pt x="64865" y="76726"/>
                  <a:pt x="76007" y="76726"/>
                </a:cubicBezTo>
                <a:cubicBezTo>
                  <a:pt x="81349" y="76726"/>
                  <a:pt x="86473" y="74611"/>
                  <a:pt x="90266" y="70818"/>
                </a:cubicBezTo>
                <a:lnTo>
                  <a:pt x="105769" y="55315"/>
                </a:lnTo>
                <a:cubicBezTo>
                  <a:pt x="109541" y="51543"/>
                  <a:pt x="111677" y="46398"/>
                  <a:pt x="111677" y="41056"/>
                </a:cubicBezTo>
                <a:cubicBezTo>
                  <a:pt x="111677" y="29914"/>
                  <a:pt x="102651" y="20888"/>
                  <a:pt x="91509" y="20888"/>
                </a:cubicBezTo>
                <a:close/>
                <a:moveTo>
                  <a:pt x="60003" y="37785"/>
                </a:moveTo>
                <a:cubicBezTo>
                  <a:pt x="59589" y="37611"/>
                  <a:pt x="59175" y="37371"/>
                  <a:pt x="58804" y="37109"/>
                </a:cubicBezTo>
                <a:cubicBezTo>
                  <a:pt x="56057" y="35692"/>
                  <a:pt x="52917" y="34886"/>
                  <a:pt x="49625" y="34886"/>
                </a:cubicBezTo>
                <a:cubicBezTo>
                  <a:pt x="44283" y="34886"/>
                  <a:pt x="39159" y="37000"/>
                  <a:pt x="35365" y="40794"/>
                </a:cubicBezTo>
                <a:lnTo>
                  <a:pt x="19863" y="56297"/>
                </a:lnTo>
                <a:cubicBezTo>
                  <a:pt x="16091" y="60069"/>
                  <a:pt x="13954" y="65214"/>
                  <a:pt x="13954" y="70556"/>
                </a:cubicBezTo>
                <a:cubicBezTo>
                  <a:pt x="13954" y="81698"/>
                  <a:pt x="22981" y="90724"/>
                  <a:pt x="34122" y="90724"/>
                </a:cubicBezTo>
                <a:cubicBezTo>
                  <a:pt x="37720" y="90724"/>
                  <a:pt x="41230" y="89765"/>
                  <a:pt x="44305" y="87977"/>
                </a:cubicBezTo>
                <a:cubicBezTo>
                  <a:pt x="47750" y="91466"/>
                  <a:pt x="51761" y="94387"/>
                  <a:pt x="56209" y="96589"/>
                </a:cubicBezTo>
                <a:cubicBezTo>
                  <a:pt x="50061" y="101800"/>
                  <a:pt x="42255" y="104700"/>
                  <a:pt x="34122" y="104700"/>
                </a:cubicBezTo>
                <a:cubicBezTo>
                  <a:pt x="15284" y="104700"/>
                  <a:pt x="0" y="89438"/>
                  <a:pt x="0" y="70578"/>
                </a:cubicBezTo>
                <a:cubicBezTo>
                  <a:pt x="0" y="61529"/>
                  <a:pt x="3598" y="52852"/>
                  <a:pt x="9986" y="46463"/>
                </a:cubicBezTo>
                <a:lnTo>
                  <a:pt x="25488" y="30961"/>
                </a:lnTo>
                <a:cubicBezTo>
                  <a:pt x="31877" y="24573"/>
                  <a:pt x="40554" y="20975"/>
                  <a:pt x="49603" y="20975"/>
                </a:cubicBezTo>
                <a:cubicBezTo>
                  <a:pt x="68485" y="20975"/>
                  <a:pt x="83725" y="36368"/>
                  <a:pt x="83725" y="55185"/>
                </a:cubicBezTo>
                <a:cubicBezTo>
                  <a:pt x="83725" y="55468"/>
                  <a:pt x="83725" y="55751"/>
                  <a:pt x="83725" y="56035"/>
                </a:cubicBezTo>
                <a:cubicBezTo>
                  <a:pt x="83638" y="59894"/>
                  <a:pt x="80433" y="62925"/>
                  <a:pt x="76574" y="62838"/>
                </a:cubicBezTo>
                <a:cubicBezTo>
                  <a:pt x="72715" y="62750"/>
                  <a:pt x="69684" y="59545"/>
                  <a:pt x="69771" y="55686"/>
                </a:cubicBezTo>
                <a:cubicBezTo>
                  <a:pt x="69771" y="55512"/>
                  <a:pt x="69771" y="55359"/>
                  <a:pt x="69771" y="55185"/>
                </a:cubicBezTo>
                <a:cubicBezTo>
                  <a:pt x="69771" y="47837"/>
                  <a:pt x="65846" y="41383"/>
                  <a:pt x="60003" y="378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59"/>
          <p:cNvSpPr/>
          <p:nvPr/>
        </p:nvSpPr>
        <p:spPr>
          <a:xfrm>
            <a:off x="5315145" y="6430889"/>
            <a:ext cx="6514444" cy="15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9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87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https://bodthai.net/en/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5872" y="345872"/>
            <a:ext cx="345872" cy="345872"/>
          </a:xfrm>
          <a:custGeom>
            <a:avLst/>
            <a:gdLst/>
            <a:ahLst/>
            <a:cxnLst/>
            <a:rect l="l" t="t" r="r" b="b"/>
            <a:pathLst>
              <a:path w="345872" h="345872">
                <a:moveTo>
                  <a:pt x="0" y="0"/>
                </a:moveTo>
                <a:lnTo>
                  <a:pt x="345872" y="0"/>
                </a:lnTo>
                <a:lnTo>
                  <a:pt x="345872" y="345872"/>
                </a:lnTo>
                <a:lnTo>
                  <a:pt x="0" y="34587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00996" y="397753"/>
            <a:ext cx="311285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5506" y="345872"/>
            <a:ext cx="34587" cy="345872"/>
          </a:xfrm>
          <a:custGeom>
            <a:avLst/>
            <a:gdLst/>
            <a:ahLst/>
            <a:cxnLst/>
            <a:rect l="l" t="t" r="r" b="b"/>
            <a:pathLst>
              <a:path w="34587" h="345872">
                <a:moveTo>
                  <a:pt x="0" y="0"/>
                </a:moveTo>
                <a:lnTo>
                  <a:pt x="34587" y="0"/>
                </a:lnTo>
                <a:lnTo>
                  <a:pt x="34587" y="345872"/>
                </a:lnTo>
                <a:lnTo>
                  <a:pt x="0" y="34587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45872" y="795506"/>
            <a:ext cx="11707779" cy="415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6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WHO Global Health Observatory (GHO)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45872" y="1117803"/>
            <a:ext cx="11578077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ใช้ข้อมูลมาตรฐานสากลเปรียบเทียบข้ามประเทศ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3166" y="1498262"/>
            <a:ext cx="4479047" cy="1859064"/>
          </a:xfrm>
          <a:custGeom>
            <a:avLst/>
            <a:gdLst/>
            <a:ahLst/>
            <a:cxnLst/>
            <a:rect l="l" t="t" r="r" b="b"/>
            <a:pathLst>
              <a:path w="4479047" h="1859064">
                <a:moveTo>
                  <a:pt x="0" y="0"/>
                </a:moveTo>
                <a:lnTo>
                  <a:pt x="4479047" y="0"/>
                </a:lnTo>
                <a:lnTo>
                  <a:pt x="4479047" y="1859064"/>
                </a:lnTo>
                <a:lnTo>
                  <a:pt x="0" y="185906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63166" y="1498262"/>
            <a:ext cx="34587" cy="1859064"/>
          </a:xfrm>
          <a:custGeom>
            <a:avLst/>
            <a:gdLst/>
            <a:ahLst/>
            <a:cxnLst/>
            <a:rect l="l" t="t" r="r" b="b"/>
            <a:pathLst>
              <a:path w="34587" h="1859064">
                <a:moveTo>
                  <a:pt x="0" y="0"/>
                </a:moveTo>
                <a:lnTo>
                  <a:pt x="34587" y="0"/>
                </a:lnTo>
                <a:lnTo>
                  <a:pt x="34587" y="1859064"/>
                </a:lnTo>
                <a:lnTo>
                  <a:pt x="0" y="185906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5013" y="1685038"/>
            <a:ext cx="172936" cy="172936"/>
          </a:xfrm>
          <a:custGeom>
            <a:avLst/>
            <a:gdLst/>
            <a:ahLst/>
            <a:cxnLst/>
            <a:rect l="l" t="t" r="r" b="b"/>
            <a:pathLst>
              <a:path w="172936" h="172936">
                <a:moveTo>
                  <a:pt x="118860" y="94574"/>
                </a:moveTo>
                <a:lnTo>
                  <a:pt x="54380" y="94574"/>
                </a:lnTo>
                <a:cubicBezTo>
                  <a:pt x="55360" y="116360"/>
                  <a:pt x="60190" y="136424"/>
                  <a:pt x="67047" y="151116"/>
                </a:cubicBezTo>
                <a:cubicBezTo>
                  <a:pt x="70897" y="159392"/>
                  <a:pt x="75052" y="165235"/>
                  <a:pt x="78902" y="168815"/>
                </a:cubicBezTo>
                <a:cubicBezTo>
                  <a:pt x="82685" y="172362"/>
                  <a:pt x="85286" y="172936"/>
                  <a:pt x="86637" y="172936"/>
                </a:cubicBezTo>
                <a:cubicBezTo>
                  <a:pt x="87988" y="172936"/>
                  <a:pt x="90589" y="172362"/>
                  <a:pt x="94372" y="168815"/>
                </a:cubicBezTo>
                <a:cubicBezTo>
                  <a:pt x="98222" y="165235"/>
                  <a:pt x="102377" y="159358"/>
                  <a:pt x="106227" y="151116"/>
                </a:cubicBezTo>
                <a:cubicBezTo>
                  <a:pt x="113084" y="136424"/>
                  <a:pt x="117914" y="116360"/>
                  <a:pt x="118894" y="94574"/>
                </a:cubicBezTo>
                <a:close/>
                <a:moveTo>
                  <a:pt x="54347" y="78362"/>
                </a:moveTo>
                <a:lnTo>
                  <a:pt x="118826" y="78362"/>
                </a:lnTo>
                <a:cubicBezTo>
                  <a:pt x="117880" y="56576"/>
                  <a:pt x="113050" y="36513"/>
                  <a:pt x="106194" y="21820"/>
                </a:cubicBezTo>
                <a:cubicBezTo>
                  <a:pt x="102343" y="13578"/>
                  <a:pt x="98189" y="7701"/>
                  <a:pt x="94338" y="4121"/>
                </a:cubicBezTo>
                <a:cubicBezTo>
                  <a:pt x="90555" y="574"/>
                  <a:pt x="87954" y="0"/>
                  <a:pt x="86603" y="0"/>
                </a:cubicBezTo>
                <a:cubicBezTo>
                  <a:pt x="85252" y="0"/>
                  <a:pt x="82651" y="574"/>
                  <a:pt x="78868" y="4121"/>
                </a:cubicBezTo>
                <a:cubicBezTo>
                  <a:pt x="75018" y="7701"/>
                  <a:pt x="70863" y="13578"/>
                  <a:pt x="67013" y="21820"/>
                </a:cubicBezTo>
                <a:cubicBezTo>
                  <a:pt x="60156" y="36513"/>
                  <a:pt x="55326" y="56576"/>
                  <a:pt x="54347" y="78362"/>
                </a:cubicBezTo>
                <a:close/>
                <a:moveTo>
                  <a:pt x="38134" y="78362"/>
                </a:moveTo>
                <a:cubicBezTo>
                  <a:pt x="39316" y="49449"/>
                  <a:pt x="46781" y="22597"/>
                  <a:pt x="57690" y="4965"/>
                </a:cubicBezTo>
                <a:cubicBezTo>
                  <a:pt x="26582" y="15976"/>
                  <a:pt x="3682" y="44315"/>
                  <a:pt x="507" y="78362"/>
                </a:cubicBezTo>
                <a:lnTo>
                  <a:pt x="38134" y="78362"/>
                </a:lnTo>
                <a:close/>
                <a:moveTo>
                  <a:pt x="507" y="94574"/>
                </a:moveTo>
                <a:cubicBezTo>
                  <a:pt x="3682" y="128621"/>
                  <a:pt x="26582" y="156960"/>
                  <a:pt x="57690" y="167971"/>
                </a:cubicBezTo>
                <a:cubicBezTo>
                  <a:pt x="46781" y="150340"/>
                  <a:pt x="39316" y="123487"/>
                  <a:pt x="38134" y="94574"/>
                </a:cubicBezTo>
                <a:lnTo>
                  <a:pt x="507" y="94574"/>
                </a:lnTo>
                <a:close/>
                <a:moveTo>
                  <a:pt x="135073" y="94574"/>
                </a:moveTo>
                <a:cubicBezTo>
                  <a:pt x="133890" y="123487"/>
                  <a:pt x="126426" y="150340"/>
                  <a:pt x="115516" y="167971"/>
                </a:cubicBezTo>
                <a:cubicBezTo>
                  <a:pt x="146624" y="156926"/>
                  <a:pt x="169525" y="128621"/>
                  <a:pt x="172700" y="94574"/>
                </a:cubicBezTo>
                <a:lnTo>
                  <a:pt x="135073" y="94574"/>
                </a:lnTo>
                <a:close/>
                <a:moveTo>
                  <a:pt x="172700" y="78362"/>
                </a:moveTo>
                <a:cubicBezTo>
                  <a:pt x="169525" y="44315"/>
                  <a:pt x="146624" y="15976"/>
                  <a:pt x="115516" y="4965"/>
                </a:cubicBezTo>
                <a:cubicBezTo>
                  <a:pt x="126426" y="22597"/>
                  <a:pt x="133890" y="49449"/>
                  <a:pt x="135073" y="78362"/>
                </a:cubicBezTo>
                <a:lnTo>
                  <a:pt x="172700" y="7836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16663" y="1671198"/>
            <a:ext cx="3939081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WHO GHO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3396" y="2017071"/>
            <a:ext cx="4185055" cy="4496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แพลตฟอร์มรวมตัวชี้วัดสุขภาพระดับโลกและข้อมูล SDGs ใช้เปรียบเทียบความก้าวหน้าของไทยกับประเทศอื่น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56854" y="2608512"/>
            <a:ext cx="1995683" cy="577607"/>
          </a:xfrm>
          <a:custGeom>
            <a:avLst/>
            <a:gdLst/>
            <a:ahLst/>
            <a:cxnLst/>
            <a:rect l="l" t="t" r="r" b="b"/>
            <a:pathLst>
              <a:path w="1995683" h="577607">
                <a:moveTo>
                  <a:pt x="0" y="0"/>
                </a:moveTo>
                <a:lnTo>
                  <a:pt x="1995683" y="0"/>
                </a:lnTo>
                <a:lnTo>
                  <a:pt x="1995683" y="577607"/>
                </a:lnTo>
                <a:lnTo>
                  <a:pt x="0" y="5776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1480550" y="2729571"/>
            <a:ext cx="151319" cy="172936"/>
          </a:xfrm>
          <a:custGeom>
            <a:avLst/>
            <a:gdLst/>
            <a:ahLst/>
            <a:cxnLst/>
            <a:rect l="l" t="t" r="r" b="b"/>
            <a:pathLst>
              <a:path w="151319" h="172936">
                <a:moveTo>
                  <a:pt x="151319" y="69512"/>
                </a:moveTo>
                <a:cubicBezTo>
                  <a:pt x="146320" y="72822"/>
                  <a:pt x="140578" y="75491"/>
                  <a:pt x="134600" y="77619"/>
                </a:cubicBezTo>
                <a:cubicBezTo>
                  <a:pt x="118725" y="83293"/>
                  <a:pt x="97885" y="86468"/>
                  <a:pt x="75660" y="86468"/>
                </a:cubicBezTo>
                <a:cubicBezTo>
                  <a:pt x="53435" y="86468"/>
                  <a:pt x="32561" y="83259"/>
                  <a:pt x="16719" y="77619"/>
                </a:cubicBezTo>
                <a:cubicBezTo>
                  <a:pt x="10775" y="75491"/>
                  <a:pt x="4999" y="72822"/>
                  <a:pt x="0" y="69512"/>
                </a:cubicBezTo>
                <a:lnTo>
                  <a:pt x="0" y="97277"/>
                </a:lnTo>
                <a:cubicBezTo>
                  <a:pt x="0" y="112206"/>
                  <a:pt x="33878" y="124298"/>
                  <a:pt x="75660" y="124298"/>
                </a:cubicBezTo>
                <a:cubicBezTo>
                  <a:pt x="117441" y="124298"/>
                  <a:pt x="151319" y="112206"/>
                  <a:pt x="151319" y="97277"/>
                </a:cubicBezTo>
                <a:lnTo>
                  <a:pt x="151319" y="69512"/>
                </a:lnTo>
                <a:close/>
                <a:moveTo>
                  <a:pt x="151319" y="43234"/>
                </a:moveTo>
                <a:lnTo>
                  <a:pt x="151319" y="27021"/>
                </a:lnTo>
                <a:cubicBezTo>
                  <a:pt x="151319" y="12092"/>
                  <a:pt x="117441" y="0"/>
                  <a:pt x="75660" y="0"/>
                </a:cubicBezTo>
                <a:cubicBezTo>
                  <a:pt x="33878" y="0"/>
                  <a:pt x="0" y="12092"/>
                  <a:pt x="0" y="27021"/>
                </a:cubicBezTo>
                <a:lnTo>
                  <a:pt x="0" y="43234"/>
                </a:lnTo>
                <a:cubicBezTo>
                  <a:pt x="0" y="58163"/>
                  <a:pt x="33878" y="70255"/>
                  <a:pt x="75660" y="70255"/>
                </a:cubicBezTo>
                <a:cubicBezTo>
                  <a:pt x="117441" y="70255"/>
                  <a:pt x="151319" y="58163"/>
                  <a:pt x="151319" y="43234"/>
                </a:cubicBezTo>
                <a:close/>
                <a:moveTo>
                  <a:pt x="134600" y="131661"/>
                </a:moveTo>
                <a:cubicBezTo>
                  <a:pt x="118759" y="137302"/>
                  <a:pt x="97918" y="140511"/>
                  <a:pt x="75660" y="140511"/>
                </a:cubicBezTo>
                <a:cubicBezTo>
                  <a:pt x="53401" y="140511"/>
                  <a:pt x="32561" y="137302"/>
                  <a:pt x="16719" y="131661"/>
                </a:cubicBezTo>
                <a:cubicBezTo>
                  <a:pt x="10775" y="129533"/>
                  <a:pt x="4999" y="126865"/>
                  <a:pt x="0" y="123555"/>
                </a:cubicBezTo>
                <a:lnTo>
                  <a:pt x="0" y="145915"/>
                </a:lnTo>
                <a:cubicBezTo>
                  <a:pt x="0" y="160844"/>
                  <a:pt x="33878" y="172936"/>
                  <a:pt x="75660" y="172936"/>
                </a:cubicBezTo>
                <a:cubicBezTo>
                  <a:pt x="117441" y="172936"/>
                  <a:pt x="151319" y="160844"/>
                  <a:pt x="151319" y="145915"/>
                </a:cubicBezTo>
                <a:lnTo>
                  <a:pt x="151319" y="123555"/>
                </a:lnTo>
                <a:cubicBezTo>
                  <a:pt x="146320" y="126865"/>
                  <a:pt x="140578" y="129533"/>
                  <a:pt x="134600" y="13166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38134" y="2937095"/>
            <a:ext cx="1833123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7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200+ ตัวชี้วัด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666244" y="2608512"/>
            <a:ext cx="1995683" cy="577607"/>
          </a:xfrm>
          <a:custGeom>
            <a:avLst/>
            <a:gdLst/>
            <a:ahLst/>
            <a:cxnLst/>
            <a:rect l="l" t="t" r="r" b="b"/>
            <a:pathLst>
              <a:path w="1995683" h="577607">
                <a:moveTo>
                  <a:pt x="0" y="0"/>
                </a:moveTo>
                <a:lnTo>
                  <a:pt x="1995683" y="0"/>
                </a:lnTo>
                <a:lnTo>
                  <a:pt x="1995683" y="577607"/>
                </a:lnTo>
                <a:lnTo>
                  <a:pt x="0" y="57760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589939" y="2729571"/>
            <a:ext cx="151319" cy="172936"/>
          </a:xfrm>
          <a:custGeom>
            <a:avLst/>
            <a:gdLst/>
            <a:ahLst/>
            <a:cxnLst/>
            <a:rect l="l" t="t" r="r" b="b"/>
            <a:pathLst>
              <a:path w="151319" h="172936">
                <a:moveTo>
                  <a:pt x="21617" y="10809"/>
                </a:moveTo>
                <a:cubicBezTo>
                  <a:pt x="21617" y="4830"/>
                  <a:pt x="16787" y="0"/>
                  <a:pt x="10809" y="0"/>
                </a:cubicBezTo>
                <a:cubicBezTo>
                  <a:pt x="4830" y="0"/>
                  <a:pt x="0" y="4830"/>
                  <a:pt x="0" y="10809"/>
                </a:cubicBezTo>
                <a:lnTo>
                  <a:pt x="0" y="162128"/>
                </a:lnTo>
                <a:cubicBezTo>
                  <a:pt x="0" y="168106"/>
                  <a:pt x="4830" y="172936"/>
                  <a:pt x="10809" y="172936"/>
                </a:cubicBezTo>
                <a:cubicBezTo>
                  <a:pt x="16787" y="172936"/>
                  <a:pt x="21617" y="168106"/>
                  <a:pt x="21617" y="162128"/>
                </a:cubicBezTo>
                <a:lnTo>
                  <a:pt x="21617" y="121055"/>
                </a:lnTo>
                <a:lnTo>
                  <a:pt x="42795" y="114705"/>
                </a:lnTo>
                <a:cubicBezTo>
                  <a:pt x="56947" y="110449"/>
                  <a:pt x="72214" y="111767"/>
                  <a:pt x="85421" y="118387"/>
                </a:cubicBezTo>
                <a:cubicBezTo>
                  <a:pt x="99844" y="125615"/>
                  <a:pt x="116664" y="126493"/>
                  <a:pt x="131763" y="120819"/>
                </a:cubicBezTo>
                <a:lnTo>
                  <a:pt x="144294" y="116124"/>
                </a:lnTo>
                <a:cubicBezTo>
                  <a:pt x="148516" y="114536"/>
                  <a:pt x="151319" y="110517"/>
                  <a:pt x="151319" y="105991"/>
                </a:cubicBezTo>
                <a:lnTo>
                  <a:pt x="151319" y="22326"/>
                </a:lnTo>
                <a:cubicBezTo>
                  <a:pt x="151319" y="14558"/>
                  <a:pt x="143145" y="9491"/>
                  <a:pt x="136187" y="12970"/>
                </a:cubicBezTo>
                <a:lnTo>
                  <a:pt x="132202" y="14963"/>
                </a:lnTo>
                <a:cubicBezTo>
                  <a:pt x="117036" y="22563"/>
                  <a:pt x="99168" y="22563"/>
                  <a:pt x="83969" y="14963"/>
                </a:cubicBezTo>
                <a:cubicBezTo>
                  <a:pt x="71674" y="8816"/>
                  <a:pt x="57522" y="7600"/>
                  <a:pt x="44382" y="11552"/>
                </a:cubicBezTo>
                <a:lnTo>
                  <a:pt x="21617" y="18374"/>
                </a:lnTo>
                <a:lnTo>
                  <a:pt x="21617" y="1080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2747523" y="2937095"/>
            <a:ext cx="1833123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7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194 ประเทศ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63166" y="3497296"/>
            <a:ext cx="4479047" cy="3199319"/>
          </a:xfrm>
          <a:custGeom>
            <a:avLst/>
            <a:gdLst/>
            <a:ahLst/>
            <a:cxnLst/>
            <a:rect l="l" t="t" r="r" b="b"/>
            <a:pathLst>
              <a:path w="4479047" h="3199319">
                <a:moveTo>
                  <a:pt x="0" y="0"/>
                </a:moveTo>
                <a:lnTo>
                  <a:pt x="4479047" y="0"/>
                </a:lnTo>
                <a:lnTo>
                  <a:pt x="4479047" y="3199319"/>
                </a:lnTo>
                <a:lnTo>
                  <a:pt x="0" y="3199319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363166" y="3497296"/>
            <a:ext cx="34587" cy="3199319"/>
          </a:xfrm>
          <a:custGeom>
            <a:avLst/>
            <a:gdLst/>
            <a:ahLst/>
            <a:cxnLst/>
            <a:rect l="l" t="t" r="r" b="b"/>
            <a:pathLst>
              <a:path w="34587" h="3199319">
                <a:moveTo>
                  <a:pt x="0" y="0"/>
                </a:moveTo>
                <a:lnTo>
                  <a:pt x="34587" y="0"/>
                </a:lnTo>
                <a:lnTo>
                  <a:pt x="34587" y="3199319"/>
                </a:lnTo>
                <a:lnTo>
                  <a:pt x="0" y="319931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75013" y="3704820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12160" y="14591"/>
                </a:moveTo>
                <a:cubicBezTo>
                  <a:pt x="8117" y="14591"/>
                  <a:pt x="4864" y="17844"/>
                  <a:pt x="4864" y="21887"/>
                </a:cubicBezTo>
                <a:lnTo>
                  <a:pt x="4864" y="36479"/>
                </a:lnTo>
                <a:cubicBezTo>
                  <a:pt x="4864" y="40522"/>
                  <a:pt x="8117" y="43774"/>
                  <a:pt x="12160" y="43774"/>
                </a:cubicBezTo>
                <a:lnTo>
                  <a:pt x="26751" y="43774"/>
                </a:lnTo>
                <a:cubicBezTo>
                  <a:pt x="30794" y="43774"/>
                  <a:pt x="34047" y="40522"/>
                  <a:pt x="34047" y="36479"/>
                </a:cubicBezTo>
                <a:lnTo>
                  <a:pt x="34047" y="21887"/>
                </a:lnTo>
                <a:cubicBezTo>
                  <a:pt x="34047" y="17844"/>
                  <a:pt x="30794" y="14591"/>
                  <a:pt x="26751" y="14591"/>
                </a:cubicBezTo>
                <a:lnTo>
                  <a:pt x="12160" y="14591"/>
                </a:lnTo>
                <a:close/>
                <a:moveTo>
                  <a:pt x="58366" y="19455"/>
                </a:moveTo>
                <a:cubicBezTo>
                  <a:pt x="52985" y="19455"/>
                  <a:pt x="48638" y="23802"/>
                  <a:pt x="48638" y="29183"/>
                </a:cubicBezTo>
                <a:cubicBezTo>
                  <a:pt x="48638" y="34564"/>
                  <a:pt x="52985" y="38911"/>
                  <a:pt x="58366" y="38911"/>
                </a:cubicBezTo>
                <a:lnTo>
                  <a:pt x="145915" y="38911"/>
                </a:lnTo>
                <a:cubicBezTo>
                  <a:pt x="151296" y="38911"/>
                  <a:pt x="155643" y="34564"/>
                  <a:pt x="155643" y="29183"/>
                </a:cubicBezTo>
                <a:cubicBezTo>
                  <a:pt x="155643" y="23802"/>
                  <a:pt x="151296" y="19455"/>
                  <a:pt x="145915" y="19455"/>
                </a:cubicBezTo>
                <a:lnTo>
                  <a:pt x="58366" y="19455"/>
                </a:lnTo>
                <a:close/>
                <a:moveTo>
                  <a:pt x="58366" y="68094"/>
                </a:moveTo>
                <a:cubicBezTo>
                  <a:pt x="52985" y="68094"/>
                  <a:pt x="48638" y="72441"/>
                  <a:pt x="48638" y="77821"/>
                </a:cubicBezTo>
                <a:cubicBezTo>
                  <a:pt x="48638" y="83202"/>
                  <a:pt x="52985" y="87549"/>
                  <a:pt x="58366" y="87549"/>
                </a:cubicBezTo>
                <a:lnTo>
                  <a:pt x="145915" y="87549"/>
                </a:lnTo>
                <a:cubicBezTo>
                  <a:pt x="151296" y="87549"/>
                  <a:pt x="155643" y="83202"/>
                  <a:pt x="155643" y="77821"/>
                </a:cubicBezTo>
                <a:cubicBezTo>
                  <a:pt x="155643" y="72441"/>
                  <a:pt x="151296" y="68094"/>
                  <a:pt x="145915" y="68094"/>
                </a:cubicBezTo>
                <a:lnTo>
                  <a:pt x="58366" y="68094"/>
                </a:lnTo>
                <a:close/>
                <a:moveTo>
                  <a:pt x="58366" y="116732"/>
                </a:moveTo>
                <a:cubicBezTo>
                  <a:pt x="52985" y="116732"/>
                  <a:pt x="48638" y="121079"/>
                  <a:pt x="48638" y="126460"/>
                </a:cubicBezTo>
                <a:cubicBezTo>
                  <a:pt x="48638" y="131840"/>
                  <a:pt x="52985" y="136187"/>
                  <a:pt x="58366" y="136187"/>
                </a:cubicBezTo>
                <a:lnTo>
                  <a:pt x="145915" y="136187"/>
                </a:lnTo>
                <a:cubicBezTo>
                  <a:pt x="151296" y="136187"/>
                  <a:pt x="155643" y="131840"/>
                  <a:pt x="155643" y="126460"/>
                </a:cubicBezTo>
                <a:cubicBezTo>
                  <a:pt x="155643" y="121079"/>
                  <a:pt x="151296" y="116732"/>
                  <a:pt x="145915" y="116732"/>
                </a:cubicBezTo>
                <a:lnTo>
                  <a:pt x="58366" y="116732"/>
                </a:lnTo>
                <a:close/>
                <a:moveTo>
                  <a:pt x="4864" y="70526"/>
                </a:moveTo>
                <a:lnTo>
                  <a:pt x="4864" y="85117"/>
                </a:lnTo>
                <a:cubicBezTo>
                  <a:pt x="4864" y="89160"/>
                  <a:pt x="8117" y="92413"/>
                  <a:pt x="12160" y="92413"/>
                </a:cubicBezTo>
                <a:lnTo>
                  <a:pt x="26751" y="92413"/>
                </a:lnTo>
                <a:cubicBezTo>
                  <a:pt x="30794" y="92413"/>
                  <a:pt x="34047" y="89160"/>
                  <a:pt x="34047" y="85117"/>
                </a:cubicBezTo>
                <a:lnTo>
                  <a:pt x="34047" y="70526"/>
                </a:lnTo>
                <a:cubicBezTo>
                  <a:pt x="34047" y="66482"/>
                  <a:pt x="30794" y="63230"/>
                  <a:pt x="26751" y="63230"/>
                </a:cubicBezTo>
                <a:lnTo>
                  <a:pt x="12160" y="63230"/>
                </a:lnTo>
                <a:cubicBezTo>
                  <a:pt x="8117" y="63230"/>
                  <a:pt x="4864" y="66482"/>
                  <a:pt x="4864" y="70526"/>
                </a:cubicBezTo>
                <a:close/>
                <a:moveTo>
                  <a:pt x="12160" y="111868"/>
                </a:moveTo>
                <a:cubicBezTo>
                  <a:pt x="8117" y="111868"/>
                  <a:pt x="4864" y="115121"/>
                  <a:pt x="4864" y="119164"/>
                </a:cubicBezTo>
                <a:lnTo>
                  <a:pt x="4864" y="133755"/>
                </a:lnTo>
                <a:cubicBezTo>
                  <a:pt x="4864" y="137798"/>
                  <a:pt x="8117" y="141051"/>
                  <a:pt x="12160" y="141051"/>
                </a:cubicBezTo>
                <a:lnTo>
                  <a:pt x="26751" y="141051"/>
                </a:lnTo>
                <a:cubicBezTo>
                  <a:pt x="30794" y="141051"/>
                  <a:pt x="34047" y="137798"/>
                  <a:pt x="34047" y="133755"/>
                </a:cubicBezTo>
                <a:lnTo>
                  <a:pt x="34047" y="119164"/>
                </a:lnTo>
                <a:cubicBezTo>
                  <a:pt x="34047" y="115121"/>
                  <a:pt x="30794" y="111868"/>
                  <a:pt x="26751" y="111868"/>
                </a:cubicBezTo>
                <a:lnTo>
                  <a:pt x="12160" y="11186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99370" y="3670232"/>
            <a:ext cx="3947728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ตัวชี้วัดสำคัญ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79336" y="4033398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95506" y="4016105"/>
            <a:ext cx="196282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Maternal Mortality Ratio (MMR)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79336" y="4275509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95506" y="4258215"/>
            <a:ext cx="181583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Neonatal &amp; Under-5 Mortality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79336" y="4517620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95506" y="4500326"/>
            <a:ext cx="1487251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Immunization Coverage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9336" y="4759730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95506" y="4742437"/>
            <a:ext cx="160830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Workforce Density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79336" y="5001841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795506" y="4984547"/>
            <a:ext cx="122784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Expenditure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79336" y="5243952"/>
            <a:ext cx="121055" cy="138349"/>
          </a:xfrm>
          <a:custGeom>
            <a:avLst/>
            <a:gdLst/>
            <a:ahLst/>
            <a:cxnLst/>
            <a:rect l="l" t="t" r="r" b="b"/>
            <a:pathLst>
              <a:path w="121055" h="138349">
                <a:moveTo>
                  <a:pt x="117489" y="18942"/>
                </a:moveTo>
                <a:cubicBezTo>
                  <a:pt x="121353" y="21752"/>
                  <a:pt x="122217" y="27156"/>
                  <a:pt x="119407" y="31020"/>
                </a:cubicBezTo>
                <a:lnTo>
                  <a:pt x="50233" y="126135"/>
                </a:lnTo>
                <a:cubicBezTo>
                  <a:pt x="48746" y="128189"/>
                  <a:pt x="46450" y="129459"/>
                  <a:pt x="43910" y="129675"/>
                </a:cubicBezTo>
                <a:cubicBezTo>
                  <a:pt x="41370" y="129891"/>
                  <a:pt x="38911" y="128946"/>
                  <a:pt x="37127" y="127162"/>
                </a:cubicBezTo>
                <a:lnTo>
                  <a:pt x="2540" y="92575"/>
                </a:lnTo>
                <a:cubicBezTo>
                  <a:pt x="-838" y="89197"/>
                  <a:pt x="-838" y="83712"/>
                  <a:pt x="2540" y="80334"/>
                </a:cubicBezTo>
                <a:cubicBezTo>
                  <a:pt x="5918" y="76957"/>
                  <a:pt x="11403" y="76957"/>
                  <a:pt x="14781" y="80334"/>
                </a:cubicBezTo>
                <a:lnTo>
                  <a:pt x="42207" y="107761"/>
                </a:lnTo>
                <a:lnTo>
                  <a:pt x="105437" y="20833"/>
                </a:lnTo>
                <a:cubicBezTo>
                  <a:pt x="108247" y="16969"/>
                  <a:pt x="113651" y="16105"/>
                  <a:pt x="117516" y="1891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95506" y="5226658"/>
            <a:ext cx="95114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SDG Indicators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014284" y="1498262"/>
            <a:ext cx="6830979" cy="2109821"/>
          </a:xfrm>
          <a:custGeom>
            <a:avLst/>
            <a:gdLst/>
            <a:ahLst/>
            <a:cxnLst/>
            <a:rect l="l" t="t" r="r" b="b"/>
            <a:pathLst>
              <a:path w="6830979" h="2109821">
                <a:moveTo>
                  <a:pt x="0" y="0"/>
                </a:moveTo>
                <a:lnTo>
                  <a:pt x="6830979" y="0"/>
                </a:lnTo>
                <a:lnTo>
                  <a:pt x="6830979" y="2109821"/>
                </a:lnTo>
                <a:lnTo>
                  <a:pt x="0" y="210982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219646" y="1685038"/>
            <a:ext cx="151319" cy="172936"/>
          </a:xfrm>
          <a:custGeom>
            <a:avLst/>
            <a:gdLst/>
            <a:ahLst/>
            <a:cxnLst/>
            <a:rect l="l" t="t" r="r" b="b"/>
            <a:pathLst>
              <a:path w="151319" h="172936">
                <a:moveTo>
                  <a:pt x="21617" y="10809"/>
                </a:moveTo>
                <a:cubicBezTo>
                  <a:pt x="21617" y="4830"/>
                  <a:pt x="16787" y="0"/>
                  <a:pt x="10809" y="0"/>
                </a:cubicBezTo>
                <a:cubicBezTo>
                  <a:pt x="4830" y="0"/>
                  <a:pt x="0" y="4830"/>
                  <a:pt x="0" y="10809"/>
                </a:cubicBezTo>
                <a:lnTo>
                  <a:pt x="0" y="162128"/>
                </a:lnTo>
                <a:cubicBezTo>
                  <a:pt x="0" y="168106"/>
                  <a:pt x="4830" y="172936"/>
                  <a:pt x="10809" y="172936"/>
                </a:cubicBezTo>
                <a:cubicBezTo>
                  <a:pt x="16787" y="172936"/>
                  <a:pt x="21617" y="168106"/>
                  <a:pt x="21617" y="162128"/>
                </a:cubicBezTo>
                <a:lnTo>
                  <a:pt x="21617" y="121055"/>
                </a:lnTo>
                <a:lnTo>
                  <a:pt x="42795" y="114705"/>
                </a:lnTo>
                <a:cubicBezTo>
                  <a:pt x="56947" y="110449"/>
                  <a:pt x="72214" y="111767"/>
                  <a:pt x="85421" y="118387"/>
                </a:cubicBezTo>
                <a:cubicBezTo>
                  <a:pt x="99844" y="125615"/>
                  <a:pt x="116664" y="126493"/>
                  <a:pt x="131763" y="120819"/>
                </a:cubicBezTo>
                <a:lnTo>
                  <a:pt x="144294" y="116124"/>
                </a:lnTo>
                <a:cubicBezTo>
                  <a:pt x="148516" y="114536"/>
                  <a:pt x="151319" y="110517"/>
                  <a:pt x="151319" y="105991"/>
                </a:cubicBezTo>
                <a:lnTo>
                  <a:pt x="151319" y="22326"/>
                </a:lnTo>
                <a:cubicBezTo>
                  <a:pt x="151319" y="14558"/>
                  <a:pt x="143145" y="9491"/>
                  <a:pt x="136187" y="12970"/>
                </a:cubicBezTo>
                <a:lnTo>
                  <a:pt x="132202" y="14963"/>
                </a:lnTo>
                <a:cubicBezTo>
                  <a:pt x="117036" y="22563"/>
                  <a:pt x="99168" y="22563"/>
                  <a:pt x="83969" y="14963"/>
                </a:cubicBezTo>
                <a:cubicBezTo>
                  <a:pt x="71674" y="8816"/>
                  <a:pt x="57522" y="7600"/>
                  <a:pt x="44382" y="11552"/>
                </a:cubicBezTo>
                <a:lnTo>
                  <a:pt x="21617" y="18374"/>
                </a:lnTo>
                <a:lnTo>
                  <a:pt x="21617" y="1080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450488" y="1671198"/>
            <a:ext cx="6308307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ข้อมูลไทยจาก WHO GHO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87221" y="2017071"/>
            <a:ext cx="3190672" cy="657157"/>
          </a:xfrm>
          <a:custGeom>
            <a:avLst/>
            <a:gdLst/>
            <a:ahLst/>
            <a:cxnLst/>
            <a:rect l="l" t="t" r="r" b="b"/>
            <a:pathLst>
              <a:path w="3190672" h="657157">
                <a:moveTo>
                  <a:pt x="0" y="0"/>
                </a:moveTo>
                <a:lnTo>
                  <a:pt x="3190672" y="0"/>
                </a:lnTo>
                <a:lnTo>
                  <a:pt x="3190672" y="657157"/>
                </a:lnTo>
                <a:lnTo>
                  <a:pt x="0" y="65715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5290982" y="2120832"/>
            <a:ext cx="308691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4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16.4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290982" y="2397421"/>
            <a:ext cx="304367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MMR (2010) → 28.6 (2022)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481114" y="2017071"/>
            <a:ext cx="3190672" cy="657157"/>
          </a:xfrm>
          <a:custGeom>
            <a:avLst/>
            <a:gdLst/>
            <a:ahLst/>
            <a:cxnLst/>
            <a:rect l="l" t="t" r="r" b="b"/>
            <a:pathLst>
              <a:path w="3190672" h="657157">
                <a:moveTo>
                  <a:pt x="0" y="0"/>
                </a:moveTo>
                <a:lnTo>
                  <a:pt x="3190672" y="0"/>
                </a:lnTo>
                <a:lnTo>
                  <a:pt x="3190672" y="657157"/>
                </a:lnTo>
                <a:lnTo>
                  <a:pt x="0" y="65715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584876" y="2120832"/>
            <a:ext cx="308691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4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99%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84876" y="2397421"/>
            <a:ext cx="304367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Skilled Birth Attendance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187221" y="2777880"/>
            <a:ext cx="3190672" cy="657157"/>
          </a:xfrm>
          <a:custGeom>
            <a:avLst/>
            <a:gdLst/>
            <a:ahLst/>
            <a:cxnLst/>
            <a:rect l="l" t="t" r="r" b="b"/>
            <a:pathLst>
              <a:path w="3190672" h="657157">
                <a:moveTo>
                  <a:pt x="0" y="0"/>
                </a:moveTo>
                <a:lnTo>
                  <a:pt x="3190672" y="0"/>
                </a:lnTo>
                <a:lnTo>
                  <a:pt x="3190672" y="657157"/>
                </a:lnTo>
                <a:lnTo>
                  <a:pt x="0" y="65715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290982" y="2881642"/>
            <a:ext cx="308691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4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0.5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290982" y="3158238"/>
            <a:ext cx="304367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Malaria Incidence/1,000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81114" y="2777880"/>
            <a:ext cx="3190672" cy="657157"/>
          </a:xfrm>
          <a:custGeom>
            <a:avLst/>
            <a:gdLst/>
            <a:ahLst/>
            <a:cxnLst/>
            <a:rect l="l" t="t" r="r" b="b"/>
            <a:pathLst>
              <a:path w="3190672" h="657157">
                <a:moveTo>
                  <a:pt x="0" y="0"/>
                </a:moveTo>
                <a:lnTo>
                  <a:pt x="3190672" y="0"/>
                </a:lnTo>
                <a:lnTo>
                  <a:pt x="3190672" y="657157"/>
                </a:lnTo>
                <a:lnTo>
                  <a:pt x="0" y="657157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8584876" y="2881642"/>
            <a:ext cx="308691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4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13.5%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584876" y="3158238"/>
            <a:ext cx="304367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GGHE-D as % GGE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031578" y="3746221"/>
            <a:ext cx="6813685" cy="2429753"/>
          </a:xfrm>
          <a:custGeom>
            <a:avLst/>
            <a:gdLst/>
            <a:ahLst/>
            <a:cxnLst/>
            <a:rect l="l" t="t" r="r" b="b"/>
            <a:pathLst>
              <a:path w="6813685" h="2429753">
                <a:moveTo>
                  <a:pt x="0" y="0"/>
                </a:moveTo>
                <a:lnTo>
                  <a:pt x="6813685" y="0"/>
                </a:lnTo>
                <a:lnTo>
                  <a:pt x="6813685" y="2429753"/>
                </a:lnTo>
                <a:lnTo>
                  <a:pt x="0" y="2429753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5031578" y="3746221"/>
            <a:ext cx="34587" cy="2429753"/>
          </a:xfrm>
          <a:custGeom>
            <a:avLst/>
            <a:gdLst/>
            <a:ahLst/>
            <a:cxnLst/>
            <a:rect l="l" t="t" r="r" b="b"/>
            <a:pathLst>
              <a:path w="34587" h="2429753">
                <a:moveTo>
                  <a:pt x="0" y="0"/>
                </a:moveTo>
                <a:lnTo>
                  <a:pt x="34587" y="0"/>
                </a:lnTo>
                <a:lnTo>
                  <a:pt x="34587" y="2429753"/>
                </a:lnTo>
                <a:lnTo>
                  <a:pt x="0" y="2429753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5243425" y="3953745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136187" y="77821"/>
                </a:moveTo>
                <a:cubicBezTo>
                  <a:pt x="136187" y="45608"/>
                  <a:pt x="110034" y="19455"/>
                  <a:pt x="77821" y="19455"/>
                </a:cubicBezTo>
                <a:cubicBezTo>
                  <a:pt x="45608" y="19455"/>
                  <a:pt x="19455" y="45608"/>
                  <a:pt x="19455" y="77821"/>
                </a:cubicBezTo>
                <a:cubicBezTo>
                  <a:pt x="19455" y="110034"/>
                  <a:pt x="45608" y="136187"/>
                  <a:pt x="77821" y="136187"/>
                </a:cubicBezTo>
                <a:cubicBezTo>
                  <a:pt x="110034" y="136187"/>
                  <a:pt x="136187" y="110034"/>
                  <a:pt x="136187" y="77821"/>
                </a:cubicBezTo>
                <a:close/>
                <a:moveTo>
                  <a:pt x="0" y="77821"/>
                </a:moveTo>
                <a:cubicBezTo>
                  <a:pt x="0" y="34871"/>
                  <a:pt x="34871" y="0"/>
                  <a:pt x="77821" y="0"/>
                </a:cubicBezTo>
                <a:cubicBezTo>
                  <a:pt x="120772" y="0"/>
                  <a:pt x="155643" y="34871"/>
                  <a:pt x="155643" y="77821"/>
                </a:cubicBezTo>
                <a:cubicBezTo>
                  <a:pt x="155643" y="120772"/>
                  <a:pt x="120772" y="155643"/>
                  <a:pt x="77821" y="155643"/>
                </a:cubicBezTo>
                <a:cubicBezTo>
                  <a:pt x="34871" y="155643"/>
                  <a:pt x="0" y="120772"/>
                  <a:pt x="0" y="77821"/>
                </a:cubicBezTo>
                <a:close/>
                <a:moveTo>
                  <a:pt x="77821" y="102140"/>
                </a:moveTo>
                <a:cubicBezTo>
                  <a:pt x="91243" y="102140"/>
                  <a:pt x="102140" y="91243"/>
                  <a:pt x="102140" y="77821"/>
                </a:cubicBezTo>
                <a:cubicBezTo>
                  <a:pt x="102140" y="64399"/>
                  <a:pt x="91243" y="53502"/>
                  <a:pt x="77821" y="53502"/>
                </a:cubicBezTo>
                <a:cubicBezTo>
                  <a:pt x="64399" y="53502"/>
                  <a:pt x="53502" y="64399"/>
                  <a:pt x="53502" y="77821"/>
                </a:cubicBezTo>
                <a:cubicBezTo>
                  <a:pt x="53502" y="91243"/>
                  <a:pt x="64399" y="102140"/>
                  <a:pt x="77821" y="102140"/>
                </a:cubicBezTo>
                <a:close/>
                <a:moveTo>
                  <a:pt x="77821" y="34047"/>
                </a:moveTo>
                <a:cubicBezTo>
                  <a:pt x="101981" y="34047"/>
                  <a:pt x="121596" y="53661"/>
                  <a:pt x="121596" y="77821"/>
                </a:cubicBezTo>
                <a:cubicBezTo>
                  <a:pt x="121596" y="101981"/>
                  <a:pt x="101981" y="121596"/>
                  <a:pt x="77821" y="121596"/>
                </a:cubicBezTo>
                <a:cubicBezTo>
                  <a:pt x="53661" y="121596"/>
                  <a:pt x="34047" y="101981"/>
                  <a:pt x="34047" y="77821"/>
                </a:cubicBezTo>
                <a:cubicBezTo>
                  <a:pt x="34047" y="53661"/>
                  <a:pt x="53661" y="34047"/>
                  <a:pt x="77821" y="34047"/>
                </a:cubicBezTo>
                <a:close/>
                <a:moveTo>
                  <a:pt x="68094" y="77821"/>
                </a:moveTo>
                <a:cubicBezTo>
                  <a:pt x="68094" y="72452"/>
                  <a:pt x="72452" y="68094"/>
                  <a:pt x="77821" y="68094"/>
                </a:cubicBezTo>
                <a:cubicBezTo>
                  <a:pt x="83190" y="68094"/>
                  <a:pt x="87549" y="72452"/>
                  <a:pt x="87549" y="77821"/>
                </a:cubicBezTo>
                <a:cubicBezTo>
                  <a:pt x="87549" y="83190"/>
                  <a:pt x="83190" y="87549"/>
                  <a:pt x="77821" y="87549"/>
                </a:cubicBezTo>
                <a:cubicBezTo>
                  <a:pt x="72452" y="87549"/>
                  <a:pt x="68094" y="83190"/>
                  <a:pt x="68094" y="77821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5467782" y="3919158"/>
            <a:ext cx="628236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225267" y="4268489"/>
            <a:ext cx="6440143" cy="525726"/>
          </a:xfrm>
          <a:custGeom>
            <a:avLst/>
            <a:gdLst/>
            <a:ahLst/>
            <a:cxnLst/>
            <a:rect l="l" t="t" r="r" b="b"/>
            <a:pathLst>
              <a:path w="6440143" h="525726">
                <a:moveTo>
                  <a:pt x="0" y="0"/>
                </a:moveTo>
                <a:lnTo>
                  <a:pt x="6440143" y="0"/>
                </a:lnTo>
                <a:lnTo>
                  <a:pt x="6440143" y="525726"/>
                </a:lnTo>
                <a:lnTo>
                  <a:pt x="0" y="52572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5332487" y="4375707"/>
            <a:ext cx="628623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เปรียบเทียบกับ ASEAN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332487" y="4548643"/>
            <a:ext cx="6277583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ดูตำแหน่งไทยในภูมิภาค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225267" y="4870193"/>
            <a:ext cx="6440143" cy="525726"/>
          </a:xfrm>
          <a:custGeom>
            <a:avLst/>
            <a:gdLst/>
            <a:ahLst/>
            <a:cxnLst/>
            <a:rect l="l" t="t" r="r" b="b"/>
            <a:pathLst>
              <a:path w="6440143" h="525726">
                <a:moveTo>
                  <a:pt x="0" y="0"/>
                </a:moveTo>
                <a:lnTo>
                  <a:pt x="6440143" y="0"/>
                </a:lnTo>
                <a:lnTo>
                  <a:pt x="6440143" y="525726"/>
                </a:lnTo>
                <a:lnTo>
                  <a:pt x="0" y="52572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5332487" y="4977412"/>
            <a:ext cx="628623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 SDGs Progress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332487" y="5150348"/>
            <a:ext cx="6277583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เป้าหมาย 3: Good Health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225267" y="5471906"/>
            <a:ext cx="6440143" cy="525726"/>
          </a:xfrm>
          <a:custGeom>
            <a:avLst/>
            <a:gdLst/>
            <a:ahLst/>
            <a:cxnLst/>
            <a:rect l="l" t="t" r="r" b="b"/>
            <a:pathLst>
              <a:path w="6440143" h="525726">
                <a:moveTo>
                  <a:pt x="0" y="0"/>
                </a:moveTo>
                <a:lnTo>
                  <a:pt x="6440143" y="0"/>
                </a:lnTo>
                <a:lnTo>
                  <a:pt x="6440143" y="525726"/>
                </a:lnTo>
                <a:lnTo>
                  <a:pt x="0" y="525726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5332487" y="5579125"/>
            <a:ext cx="628623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Benchmarking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332487" y="5752061"/>
            <a:ext cx="6277583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เรียนรู้จากประเทศที่ดี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5031578" y="6312263"/>
            <a:ext cx="6813685" cy="380460"/>
          </a:xfrm>
          <a:custGeom>
            <a:avLst/>
            <a:gdLst/>
            <a:ahLst/>
            <a:cxnLst/>
            <a:rect l="l" t="t" r="r" b="b"/>
            <a:pathLst>
              <a:path w="6813685" h="380460">
                <a:moveTo>
                  <a:pt x="0" y="0"/>
                </a:moveTo>
                <a:lnTo>
                  <a:pt x="6813685" y="0"/>
                </a:lnTo>
                <a:lnTo>
                  <a:pt x="6813685" y="380460"/>
                </a:lnTo>
                <a:lnTo>
                  <a:pt x="0" y="38046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5031578" y="6312263"/>
            <a:ext cx="34587" cy="380460"/>
          </a:xfrm>
          <a:custGeom>
            <a:avLst/>
            <a:gdLst/>
            <a:ahLst/>
            <a:cxnLst/>
            <a:rect l="l" t="t" r="r" b="b"/>
            <a:pathLst>
              <a:path w="34587" h="380460">
                <a:moveTo>
                  <a:pt x="0" y="0"/>
                </a:moveTo>
                <a:lnTo>
                  <a:pt x="34587" y="0"/>
                </a:lnTo>
                <a:lnTo>
                  <a:pt x="34587" y="380460"/>
                </a:lnTo>
                <a:lnTo>
                  <a:pt x="0" y="38046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5162361" y="6457536"/>
            <a:ext cx="136187" cy="121055"/>
          </a:xfrm>
          <a:custGeom>
            <a:avLst/>
            <a:gdLst/>
            <a:ahLst/>
            <a:cxnLst/>
            <a:rect l="l" t="t" r="r" b="b"/>
            <a:pathLst>
              <a:path w="136187" h="121055">
                <a:moveTo>
                  <a:pt x="99185" y="22698"/>
                </a:moveTo>
                <a:cubicBezTo>
                  <a:pt x="95260" y="22698"/>
                  <a:pt x="91454" y="23762"/>
                  <a:pt x="88120" y="25701"/>
                </a:cubicBezTo>
                <a:cubicBezTo>
                  <a:pt x="84384" y="21918"/>
                  <a:pt x="80034" y="18749"/>
                  <a:pt x="75234" y="16361"/>
                </a:cubicBezTo>
                <a:cubicBezTo>
                  <a:pt x="81901" y="10687"/>
                  <a:pt x="90390" y="7566"/>
                  <a:pt x="99185" y="7566"/>
                </a:cubicBezTo>
                <a:cubicBezTo>
                  <a:pt x="119613" y="7566"/>
                  <a:pt x="136187" y="24116"/>
                  <a:pt x="136187" y="44568"/>
                </a:cubicBezTo>
                <a:cubicBezTo>
                  <a:pt x="136187" y="54380"/>
                  <a:pt x="132286" y="63790"/>
                  <a:pt x="125358" y="70718"/>
                </a:cubicBezTo>
                <a:lnTo>
                  <a:pt x="108548" y="87529"/>
                </a:lnTo>
                <a:cubicBezTo>
                  <a:pt x="101620" y="94456"/>
                  <a:pt x="92210" y="98357"/>
                  <a:pt x="82398" y="98357"/>
                </a:cubicBezTo>
                <a:cubicBezTo>
                  <a:pt x="61970" y="98357"/>
                  <a:pt x="45396" y="81807"/>
                  <a:pt x="45396" y="61355"/>
                </a:cubicBezTo>
                <a:cubicBezTo>
                  <a:pt x="45396" y="61001"/>
                  <a:pt x="45396" y="60646"/>
                  <a:pt x="45419" y="60291"/>
                </a:cubicBezTo>
                <a:cubicBezTo>
                  <a:pt x="45538" y="56106"/>
                  <a:pt x="49013" y="52820"/>
                  <a:pt x="53198" y="52938"/>
                </a:cubicBezTo>
                <a:cubicBezTo>
                  <a:pt x="57383" y="53056"/>
                  <a:pt x="60670" y="56532"/>
                  <a:pt x="60551" y="60717"/>
                </a:cubicBezTo>
                <a:cubicBezTo>
                  <a:pt x="60551" y="60930"/>
                  <a:pt x="60551" y="61142"/>
                  <a:pt x="60551" y="61332"/>
                </a:cubicBezTo>
                <a:cubicBezTo>
                  <a:pt x="60551" y="73413"/>
                  <a:pt x="70340" y="83202"/>
                  <a:pt x="82422" y="83202"/>
                </a:cubicBezTo>
                <a:cubicBezTo>
                  <a:pt x="88214" y="83202"/>
                  <a:pt x="93771" y="80908"/>
                  <a:pt x="97885" y="76794"/>
                </a:cubicBezTo>
                <a:lnTo>
                  <a:pt x="114695" y="59984"/>
                </a:lnTo>
                <a:cubicBezTo>
                  <a:pt x="118786" y="55894"/>
                  <a:pt x="121103" y="50314"/>
                  <a:pt x="121103" y="44521"/>
                </a:cubicBezTo>
                <a:cubicBezTo>
                  <a:pt x="121103" y="32439"/>
                  <a:pt x="111314" y="22651"/>
                  <a:pt x="99232" y="22651"/>
                </a:cubicBezTo>
                <a:close/>
                <a:moveTo>
                  <a:pt x="65067" y="40974"/>
                </a:moveTo>
                <a:cubicBezTo>
                  <a:pt x="64618" y="40785"/>
                  <a:pt x="64169" y="40525"/>
                  <a:pt x="63767" y="40241"/>
                </a:cubicBezTo>
                <a:cubicBezTo>
                  <a:pt x="60788" y="38705"/>
                  <a:pt x="57383" y="37830"/>
                  <a:pt x="53813" y="37830"/>
                </a:cubicBezTo>
                <a:cubicBezTo>
                  <a:pt x="48020" y="37830"/>
                  <a:pt x="42464" y="40123"/>
                  <a:pt x="38350" y="44237"/>
                </a:cubicBezTo>
                <a:lnTo>
                  <a:pt x="21539" y="61048"/>
                </a:lnTo>
                <a:cubicBezTo>
                  <a:pt x="17449" y="65138"/>
                  <a:pt x="15132" y="70718"/>
                  <a:pt x="15132" y="76511"/>
                </a:cubicBezTo>
                <a:cubicBezTo>
                  <a:pt x="15132" y="88593"/>
                  <a:pt x="24920" y="98381"/>
                  <a:pt x="37002" y="98381"/>
                </a:cubicBezTo>
                <a:cubicBezTo>
                  <a:pt x="40903" y="98381"/>
                  <a:pt x="44710" y="97341"/>
                  <a:pt x="48044" y="95402"/>
                </a:cubicBezTo>
                <a:cubicBezTo>
                  <a:pt x="51780" y="99185"/>
                  <a:pt x="56130" y="102353"/>
                  <a:pt x="60953" y="104741"/>
                </a:cubicBezTo>
                <a:cubicBezTo>
                  <a:pt x="54286" y="110392"/>
                  <a:pt x="45821" y="113537"/>
                  <a:pt x="37002" y="113537"/>
                </a:cubicBezTo>
                <a:cubicBezTo>
                  <a:pt x="16574" y="113537"/>
                  <a:pt x="0" y="96986"/>
                  <a:pt x="0" y="76534"/>
                </a:cubicBezTo>
                <a:cubicBezTo>
                  <a:pt x="0" y="66722"/>
                  <a:pt x="3901" y="57312"/>
                  <a:pt x="10829" y="50385"/>
                </a:cubicBezTo>
                <a:lnTo>
                  <a:pt x="27639" y="33574"/>
                </a:lnTo>
                <a:cubicBezTo>
                  <a:pt x="34567" y="26646"/>
                  <a:pt x="43977" y="22745"/>
                  <a:pt x="53789" y="22745"/>
                </a:cubicBezTo>
                <a:cubicBezTo>
                  <a:pt x="74265" y="22745"/>
                  <a:pt x="90791" y="39438"/>
                  <a:pt x="90791" y="59842"/>
                </a:cubicBezTo>
                <a:cubicBezTo>
                  <a:pt x="90791" y="60149"/>
                  <a:pt x="90791" y="60457"/>
                  <a:pt x="90791" y="60764"/>
                </a:cubicBezTo>
                <a:cubicBezTo>
                  <a:pt x="90697" y="64949"/>
                  <a:pt x="87221" y="68235"/>
                  <a:pt x="83036" y="68141"/>
                </a:cubicBezTo>
                <a:cubicBezTo>
                  <a:pt x="78851" y="68046"/>
                  <a:pt x="75565" y="64571"/>
                  <a:pt x="75660" y="60386"/>
                </a:cubicBezTo>
                <a:cubicBezTo>
                  <a:pt x="75660" y="60197"/>
                  <a:pt x="75660" y="60031"/>
                  <a:pt x="75660" y="59842"/>
                </a:cubicBezTo>
                <a:cubicBezTo>
                  <a:pt x="75660" y="51874"/>
                  <a:pt x="71404" y="44876"/>
                  <a:pt x="65067" y="4102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5355373" y="6416025"/>
            <a:ext cx="644665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95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https://www.who.int/data/gho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4850" y="374850"/>
            <a:ext cx="374850" cy="374850"/>
          </a:xfrm>
          <a:custGeom>
            <a:avLst/>
            <a:gdLst/>
            <a:ahLst/>
            <a:cxnLst/>
            <a:rect l="l" t="t" r="r" b="b"/>
            <a:pathLst>
              <a:path w="374850" h="374850">
                <a:moveTo>
                  <a:pt x="0" y="0"/>
                </a:moveTo>
                <a:lnTo>
                  <a:pt x="374850" y="0"/>
                </a:lnTo>
                <a:lnTo>
                  <a:pt x="374850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4592" y="431078"/>
            <a:ext cx="33736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2155" y="374850"/>
            <a:ext cx="37485" cy="374850"/>
          </a:xfrm>
          <a:custGeom>
            <a:avLst/>
            <a:gdLst/>
            <a:ahLst/>
            <a:cxnLst/>
            <a:rect l="l" t="t" r="r" b="b"/>
            <a:pathLst>
              <a:path w="37485" h="374850">
                <a:moveTo>
                  <a:pt x="0" y="0"/>
                </a:moveTo>
                <a:lnTo>
                  <a:pt x="37485" y="0"/>
                </a:lnTo>
                <a:lnTo>
                  <a:pt x="37485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4850" y="862155"/>
            <a:ext cx="11667210" cy="449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42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World Bank Data (WDI)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4850" y="1272645"/>
            <a:ext cx="115266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ข้อมูลเศรษฐกิจและสุขภาพสำหรับการเทียบประเทศ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3593" y="1684981"/>
            <a:ext cx="5613380" cy="2417783"/>
          </a:xfrm>
          <a:custGeom>
            <a:avLst/>
            <a:gdLst/>
            <a:ahLst/>
            <a:cxnLst/>
            <a:rect l="l" t="t" r="r" b="b"/>
            <a:pathLst>
              <a:path w="5613380" h="2417783">
                <a:moveTo>
                  <a:pt x="0" y="0"/>
                </a:moveTo>
                <a:lnTo>
                  <a:pt x="5613380" y="0"/>
                </a:lnTo>
                <a:lnTo>
                  <a:pt x="5613380" y="2417783"/>
                </a:lnTo>
                <a:lnTo>
                  <a:pt x="0" y="2417783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3593" y="1684981"/>
            <a:ext cx="37485" cy="2417783"/>
          </a:xfrm>
          <a:custGeom>
            <a:avLst/>
            <a:gdLst/>
            <a:ahLst/>
            <a:cxnLst/>
            <a:rect l="l" t="t" r="r" b="b"/>
            <a:pathLst>
              <a:path w="37485" h="2417783">
                <a:moveTo>
                  <a:pt x="0" y="0"/>
                </a:moveTo>
                <a:lnTo>
                  <a:pt x="37485" y="0"/>
                </a:lnTo>
                <a:lnTo>
                  <a:pt x="37485" y="2417783"/>
                </a:lnTo>
                <a:lnTo>
                  <a:pt x="0" y="241778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23188" y="1887405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99533" y="7395"/>
                </a:moveTo>
                <a:cubicBezTo>
                  <a:pt x="95946" y="5345"/>
                  <a:pt x="91516" y="5345"/>
                  <a:pt x="87892" y="7395"/>
                </a:cubicBezTo>
                <a:lnTo>
                  <a:pt x="5894" y="54251"/>
                </a:lnTo>
                <a:cubicBezTo>
                  <a:pt x="1281" y="56886"/>
                  <a:pt x="-988" y="62304"/>
                  <a:pt x="366" y="67429"/>
                </a:cubicBezTo>
                <a:cubicBezTo>
                  <a:pt x="1721" y="72554"/>
                  <a:pt x="6406" y="76141"/>
                  <a:pt x="11714" y="76141"/>
                </a:cubicBezTo>
                <a:lnTo>
                  <a:pt x="23428" y="76141"/>
                </a:lnTo>
                <a:lnTo>
                  <a:pt x="23428" y="152283"/>
                </a:lnTo>
                <a:lnTo>
                  <a:pt x="23428" y="152283"/>
                </a:lnTo>
                <a:lnTo>
                  <a:pt x="4686" y="166340"/>
                </a:lnTo>
                <a:cubicBezTo>
                  <a:pt x="1721" y="168536"/>
                  <a:pt x="0" y="172014"/>
                  <a:pt x="0" y="175711"/>
                </a:cubicBezTo>
                <a:cubicBezTo>
                  <a:pt x="0" y="182190"/>
                  <a:pt x="5235" y="187425"/>
                  <a:pt x="11714" y="187425"/>
                </a:cubicBezTo>
                <a:lnTo>
                  <a:pt x="175711" y="187425"/>
                </a:lnTo>
                <a:cubicBezTo>
                  <a:pt x="182190" y="187425"/>
                  <a:pt x="187425" y="182190"/>
                  <a:pt x="187425" y="175711"/>
                </a:cubicBezTo>
                <a:cubicBezTo>
                  <a:pt x="187425" y="172014"/>
                  <a:pt x="185705" y="168536"/>
                  <a:pt x="182739" y="166340"/>
                </a:cubicBezTo>
                <a:lnTo>
                  <a:pt x="163997" y="152283"/>
                </a:lnTo>
                <a:lnTo>
                  <a:pt x="163997" y="76141"/>
                </a:lnTo>
                <a:lnTo>
                  <a:pt x="175711" y="76141"/>
                </a:lnTo>
                <a:cubicBezTo>
                  <a:pt x="181019" y="76141"/>
                  <a:pt x="185668" y="72554"/>
                  <a:pt x="187022" y="67429"/>
                </a:cubicBezTo>
                <a:cubicBezTo>
                  <a:pt x="188377" y="62304"/>
                  <a:pt x="186107" y="56886"/>
                  <a:pt x="181495" y="54251"/>
                </a:cubicBezTo>
                <a:lnTo>
                  <a:pt x="99496" y="7395"/>
                </a:lnTo>
                <a:close/>
                <a:moveTo>
                  <a:pt x="146426" y="76141"/>
                </a:moveTo>
                <a:lnTo>
                  <a:pt x="146426" y="152283"/>
                </a:lnTo>
                <a:lnTo>
                  <a:pt x="122998" y="152283"/>
                </a:lnTo>
                <a:lnTo>
                  <a:pt x="122998" y="76141"/>
                </a:lnTo>
                <a:lnTo>
                  <a:pt x="146426" y="76141"/>
                </a:lnTo>
                <a:close/>
                <a:moveTo>
                  <a:pt x="105427" y="76141"/>
                </a:moveTo>
                <a:lnTo>
                  <a:pt x="105427" y="152283"/>
                </a:lnTo>
                <a:lnTo>
                  <a:pt x="81998" y="152283"/>
                </a:lnTo>
                <a:lnTo>
                  <a:pt x="81998" y="76141"/>
                </a:lnTo>
                <a:lnTo>
                  <a:pt x="105427" y="76141"/>
                </a:lnTo>
                <a:close/>
                <a:moveTo>
                  <a:pt x="64427" y="76141"/>
                </a:moveTo>
                <a:lnTo>
                  <a:pt x="64427" y="152283"/>
                </a:lnTo>
                <a:lnTo>
                  <a:pt x="40999" y="152283"/>
                </a:lnTo>
                <a:lnTo>
                  <a:pt x="40999" y="76141"/>
                </a:lnTo>
                <a:lnTo>
                  <a:pt x="64427" y="76141"/>
                </a:lnTo>
                <a:close/>
                <a:moveTo>
                  <a:pt x="93713" y="35142"/>
                </a:moveTo>
                <a:cubicBezTo>
                  <a:pt x="100178" y="35142"/>
                  <a:pt x="105427" y="40391"/>
                  <a:pt x="105427" y="46856"/>
                </a:cubicBezTo>
                <a:cubicBezTo>
                  <a:pt x="105427" y="53321"/>
                  <a:pt x="100178" y="58570"/>
                  <a:pt x="93713" y="58570"/>
                </a:cubicBezTo>
                <a:cubicBezTo>
                  <a:pt x="87247" y="58570"/>
                  <a:pt x="81998" y="53321"/>
                  <a:pt x="81998" y="46856"/>
                </a:cubicBezTo>
                <a:cubicBezTo>
                  <a:pt x="81998" y="40391"/>
                  <a:pt x="87247" y="35142"/>
                  <a:pt x="93713" y="3514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89361" y="1872406"/>
            <a:ext cx="502389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World Bank WDI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60" y="2247256"/>
            <a:ext cx="5294758" cy="4873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World Development Indicators รวมข้อมูลเศรษฐกิจและสุขภาพจากทั่วโลก ใช้สำหรับ cross-country comparison และ tracking progress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3509" y="2888249"/>
            <a:ext cx="5208542" cy="1019592"/>
          </a:xfrm>
          <a:custGeom>
            <a:avLst/>
            <a:gdLst/>
            <a:ahLst/>
            <a:cxnLst/>
            <a:rect l="l" t="t" r="r" b="b"/>
            <a:pathLst>
              <a:path w="5208542" h="1019592">
                <a:moveTo>
                  <a:pt x="0" y="0"/>
                </a:moveTo>
                <a:lnTo>
                  <a:pt x="5208542" y="0"/>
                </a:lnTo>
                <a:lnTo>
                  <a:pt x="5208542" y="1019592"/>
                </a:lnTo>
                <a:lnTo>
                  <a:pt x="0" y="101959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57197" y="3041936"/>
            <a:ext cx="496676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ตัวชี้วัดหลัก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78283" y="3341816"/>
            <a:ext cx="98398" cy="112455"/>
          </a:xfrm>
          <a:custGeom>
            <a:avLst/>
            <a:gdLst/>
            <a:ahLst/>
            <a:cxnLst/>
            <a:rect l="l" t="t" r="r" b="b"/>
            <a:pathLst>
              <a:path w="98398" h="112455">
                <a:moveTo>
                  <a:pt x="95499" y="15397"/>
                </a:moveTo>
                <a:cubicBezTo>
                  <a:pt x="98640" y="17681"/>
                  <a:pt x="99343" y="22074"/>
                  <a:pt x="97058" y="25215"/>
                </a:cubicBezTo>
                <a:lnTo>
                  <a:pt x="40831" y="102527"/>
                </a:lnTo>
                <a:cubicBezTo>
                  <a:pt x="39623" y="104197"/>
                  <a:pt x="37756" y="105229"/>
                  <a:pt x="35691" y="105405"/>
                </a:cubicBezTo>
                <a:cubicBezTo>
                  <a:pt x="33627" y="105580"/>
                  <a:pt x="31628" y="104812"/>
                  <a:pt x="30178" y="103362"/>
                </a:cubicBezTo>
                <a:lnTo>
                  <a:pt x="2065" y="75248"/>
                </a:lnTo>
                <a:cubicBezTo>
                  <a:pt x="-681" y="72503"/>
                  <a:pt x="-681" y="68044"/>
                  <a:pt x="2065" y="65299"/>
                </a:cubicBezTo>
                <a:cubicBezTo>
                  <a:pt x="4810" y="62553"/>
                  <a:pt x="9269" y="62553"/>
                  <a:pt x="12014" y="65299"/>
                </a:cubicBezTo>
                <a:lnTo>
                  <a:pt x="34308" y="87592"/>
                </a:lnTo>
                <a:lnTo>
                  <a:pt x="85703" y="16934"/>
                </a:lnTo>
                <a:cubicBezTo>
                  <a:pt x="87987" y="13793"/>
                  <a:pt x="92380" y="13090"/>
                  <a:pt x="95521" y="153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72736" y="3304331"/>
            <a:ext cx="188362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expenditure (% GDP)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66585" y="3341816"/>
            <a:ext cx="98398" cy="112455"/>
          </a:xfrm>
          <a:custGeom>
            <a:avLst/>
            <a:gdLst/>
            <a:ahLst/>
            <a:cxnLst/>
            <a:rect l="l" t="t" r="r" b="b"/>
            <a:pathLst>
              <a:path w="98398" h="112455">
                <a:moveTo>
                  <a:pt x="95499" y="15397"/>
                </a:moveTo>
                <a:cubicBezTo>
                  <a:pt x="98640" y="17681"/>
                  <a:pt x="99343" y="22074"/>
                  <a:pt x="97058" y="25215"/>
                </a:cubicBezTo>
                <a:lnTo>
                  <a:pt x="40831" y="102527"/>
                </a:lnTo>
                <a:cubicBezTo>
                  <a:pt x="39623" y="104197"/>
                  <a:pt x="37756" y="105229"/>
                  <a:pt x="35691" y="105405"/>
                </a:cubicBezTo>
                <a:cubicBezTo>
                  <a:pt x="33627" y="105580"/>
                  <a:pt x="31628" y="104812"/>
                  <a:pt x="30178" y="103362"/>
                </a:cubicBezTo>
                <a:lnTo>
                  <a:pt x="2065" y="75248"/>
                </a:lnTo>
                <a:cubicBezTo>
                  <a:pt x="-681" y="72503"/>
                  <a:pt x="-681" y="68044"/>
                  <a:pt x="2065" y="65299"/>
                </a:cubicBezTo>
                <a:cubicBezTo>
                  <a:pt x="4810" y="62553"/>
                  <a:pt x="9269" y="62553"/>
                  <a:pt x="12014" y="65299"/>
                </a:cubicBezTo>
                <a:lnTo>
                  <a:pt x="34308" y="87592"/>
                </a:lnTo>
                <a:lnTo>
                  <a:pt x="85703" y="16934"/>
                </a:lnTo>
                <a:cubicBezTo>
                  <a:pt x="87987" y="13793"/>
                  <a:pt x="92380" y="13090"/>
                  <a:pt x="95521" y="153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461038" y="3304331"/>
            <a:ext cx="106832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Life expectancy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78283" y="3604211"/>
            <a:ext cx="98398" cy="112455"/>
          </a:xfrm>
          <a:custGeom>
            <a:avLst/>
            <a:gdLst/>
            <a:ahLst/>
            <a:cxnLst/>
            <a:rect l="l" t="t" r="r" b="b"/>
            <a:pathLst>
              <a:path w="98398" h="112455">
                <a:moveTo>
                  <a:pt x="95499" y="15397"/>
                </a:moveTo>
                <a:cubicBezTo>
                  <a:pt x="98640" y="17681"/>
                  <a:pt x="99343" y="22074"/>
                  <a:pt x="97058" y="25215"/>
                </a:cubicBezTo>
                <a:lnTo>
                  <a:pt x="40831" y="102527"/>
                </a:lnTo>
                <a:cubicBezTo>
                  <a:pt x="39623" y="104197"/>
                  <a:pt x="37756" y="105229"/>
                  <a:pt x="35691" y="105405"/>
                </a:cubicBezTo>
                <a:cubicBezTo>
                  <a:pt x="33627" y="105580"/>
                  <a:pt x="31628" y="104812"/>
                  <a:pt x="30178" y="103362"/>
                </a:cubicBezTo>
                <a:lnTo>
                  <a:pt x="2065" y="75248"/>
                </a:lnTo>
                <a:cubicBezTo>
                  <a:pt x="-681" y="72503"/>
                  <a:pt x="-681" y="68044"/>
                  <a:pt x="2065" y="65299"/>
                </a:cubicBezTo>
                <a:cubicBezTo>
                  <a:pt x="4810" y="62553"/>
                  <a:pt x="9269" y="62553"/>
                  <a:pt x="12014" y="65299"/>
                </a:cubicBezTo>
                <a:lnTo>
                  <a:pt x="34308" y="87592"/>
                </a:lnTo>
                <a:lnTo>
                  <a:pt x="85703" y="16934"/>
                </a:lnTo>
                <a:cubicBezTo>
                  <a:pt x="87987" y="13793"/>
                  <a:pt x="92380" y="13090"/>
                  <a:pt x="95521" y="153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72736" y="3566726"/>
            <a:ext cx="119014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Physician density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266585" y="3604211"/>
            <a:ext cx="98398" cy="112455"/>
          </a:xfrm>
          <a:custGeom>
            <a:avLst/>
            <a:gdLst/>
            <a:ahLst/>
            <a:cxnLst/>
            <a:rect l="l" t="t" r="r" b="b"/>
            <a:pathLst>
              <a:path w="98398" h="112455">
                <a:moveTo>
                  <a:pt x="95499" y="15397"/>
                </a:moveTo>
                <a:cubicBezTo>
                  <a:pt x="98640" y="17681"/>
                  <a:pt x="99343" y="22074"/>
                  <a:pt x="97058" y="25215"/>
                </a:cubicBezTo>
                <a:lnTo>
                  <a:pt x="40831" y="102527"/>
                </a:lnTo>
                <a:cubicBezTo>
                  <a:pt x="39623" y="104197"/>
                  <a:pt x="37756" y="105229"/>
                  <a:pt x="35691" y="105405"/>
                </a:cubicBezTo>
                <a:cubicBezTo>
                  <a:pt x="33627" y="105580"/>
                  <a:pt x="31628" y="104812"/>
                  <a:pt x="30178" y="103362"/>
                </a:cubicBezTo>
                <a:lnTo>
                  <a:pt x="2065" y="75248"/>
                </a:lnTo>
                <a:cubicBezTo>
                  <a:pt x="-681" y="72503"/>
                  <a:pt x="-681" y="68044"/>
                  <a:pt x="2065" y="65299"/>
                </a:cubicBezTo>
                <a:cubicBezTo>
                  <a:pt x="4810" y="62553"/>
                  <a:pt x="9269" y="62553"/>
                  <a:pt x="12014" y="65299"/>
                </a:cubicBezTo>
                <a:lnTo>
                  <a:pt x="34308" y="87592"/>
                </a:lnTo>
                <a:lnTo>
                  <a:pt x="85703" y="16934"/>
                </a:lnTo>
                <a:cubicBezTo>
                  <a:pt x="87987" y="13793"/>
                  <a:pt x="92380" y="13090"/>
                  <a:pt x="95521" y="153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461038" y="3566726"/>
            <a:ext cx="94649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Hospital beds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93593" y="4248961"/>
            <a:ext cx="5613380" cy="2492753"/>
          </a:xfrm>
          <a:custGeom>
            <a:avLst/>
            <a:gdLst/>
            <a:ahLst/>
            <a:cxnLst/>
            <a:rect l="l" t="t" r="r" b="b"/>
            <a:pathLst>
              <a:path w="5613380" h="2492753">
                <a:moveTo>
                  <a:pt x="0" y="0"/>
                </a:moveTo>
                <a:lnTo>
                  <a:pt x="5613380" y="0"/>
                </a:lnTo>
                <a:lnTo>
                  <a:pt x="5613380" y="2492753"/>
                </a:lnTo>
                <a:lnTo>
                  <a:pt x="0" y="2492753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93593" y="4248961"/>
            <a:ext cx="37485" cy="2492753"/>
          </a:xfrm>
          <a:custGeom>
            <a:avLst/>
            <a:gdLst/>
            <a:ahLst/>
            <a:cxnLst/>
            <a:rect l="l" t="t" r="r" b="b"/>
            <a:pathLst>
              <a:path w="37485" h="2492753">
                <a:moveTo>
                  <a:pt x="0" y="0"/>
                </a:moveTo>
                <a:lnTo>
                  <a:pt x="37485" y="0"/>
                </a:lnTo>
                <a:lnTo>
                  <a:pt x="37485" y="2492753"/>
                </a:lnTo>
                <a:lnTo>
                  <a:pt x="0" y="249275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23188" y="4473871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21085" y="21085"/>
                </a:moveTo>
                <a:cubicBezTo>
                  <a:pt x="21085" y="15254"/>
                  <a:pt x="16374" y="10543"/>
                  <a:pt x="10543" y="10543"/>
                </a:cubicBezTo>
                <a:cubicBezTo>
                  <a:pt x="4711" y="10543"/>
                  <a:pt x="0" y="15254"/>
                  <a:pt x="0" y="21085"/>
                </a:cubicBezTo>
                <a:lnTo>
                  <a:pt x="0" y="131783"/>
                </a:lnTo>
                <a:cubicBezTo>
                  <a:pt x="0" y="146345"/>
                  <a:pt x="11795" y="158140"/>
                  <a:pt x="26357" y="158140"/>
                </a:cubicBezTo>
                <a:lnTo>
                  <a:pt x="158140" y="158140"/>
                </a:lnTo>
                <a:cubicBezTo>
                  <a:pt x="163971" y="158140"/>
                  <a:pt x="168683" y="153429"/>
                  <a:pt x="168683" y="147597"/>
                </a:cubicBezTo>
                <a:cubicBezTo>
                  <a:pt x="168683" y="141766"/>
                  <a:pt x="163971" y="137055"/>
                  <a:pt x="158140" y="137055"/>
                </a:cubicBezTo>
                <a:lnTo>
                  <a:pt x="26357" y="137055"/>
                </a:lnTo>
                <a:cubicBezTo>
                  <a:pt x="23457" y="137055"/>
                  <a:pt x="21085" y="134682"/>
                  <a:pt x="21085" y="131783"/>
                </a:cubicBezTo>
                <a:lnTo>
                  <a:pt x="21085" y="21085"/>
                </a:lnTo>
                <a:close/>
                <a:moveTo>
                  <a:pt x="155043" y="49616"/>
                </a:moveTo>
                <a:cubicBezTo>
                  <a:pt x="159161" y="45498"/>
                  <a:pt x="159161" y="38810"/>
                  <a:pt x="155043" y="34692"/>
                </a:cubicBezTo>
                <a:cubicBezTo>
                  <a:pt x="150925" y="30574"/>
                  <a:pt x="144237" y="30574"/>
                  <a:pt x="140119" y="34692"/>
                </a:cubicBezTo>
                <a:lnTo>
                  <a:pt x="105427" y="69417"/>
                </a:lnTo>
                <a:lnTo>
                  <a:pt x="86516" y="50539"/>
                </a:lnTo>
                <a:cubicBezTo>
                  <a:pt x="82397" y="46421"/>
                  <a:pt x="75709" y="46421"/>
                  <a:pt x="71591" y="50539"/>
                </a:cubicBezTo>
                <a:lnTo>
                  <a:pt x="39963" y="82167"/>
                </a:lnTo>
                <a:cubicBezTo>
                  <a:pt x="35845" y="86285"/>
                  <a:pt x="35845" y="92973"/>
                  <a:pt x="39963" y="97091"/>
                </a:cubicBezTo>
                <a:cubicBezTo>
                  <a:pt x="44081" y="101210"/>
                  <a:pt x="50769" y="101210"/>
                  <a:pt x="54888" y="97091"/>
                </a:cubicBezTo>
                <a:lnTo>
                  <a:pt x="79070" y="72909"/>
                </a:lnTo>
                <a:lnTo>
                  <a:pt x="97981" y="91820"/>
                </a:lnTo>
                <a:cubicBezTo>
                  <a:pt x="102099" y="95938"/>
                  <a:pt x="108787" y="95938"/>
                  <a:pt x="112905" y="91820"/>
                </a:cubicBezTo>
                <a:lnTo>
                  <a:pt x="155076" y="4964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70619" y="4436386"/>
            <a:ext cx="503327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ตัวอย่างข้อมูลไทย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03509" y="4814985"/>
            <a:ext cx="5208542" cy="382347"/>
          </a:xfrm>
          <a:custGeom>
            <a:avLst/>
            <a:gdLst/>
            <a:ahLst/>
            <a:cxnLst/>
            <a:rect l="l" t="t" r="r" b="b"/>
            <a:pathLst>
              <a:path w="5208542" h="382347">
                <a:moveTo>
                  <a:pt x="0" y="0"/>
                </a:moveTo>
                <a:lnTo>
                  <a:pt x="5208542" y="0"/>
                </a:lnTo>
                <a:lnTo>
                  <a:pt x="5208542" y="382347"/>
                </a:lnTo>
                <a:lnTo>
                  <a:pt x="0" y="382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82227" y="4912444"/>
            <a:ext cx="1386945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Exp. (% GDP)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62114" y="4893701"/>
            <a:ext cx="44982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4.4%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03509" y="5279795"/>
            <a:ext cx="5208542" cy="382347"/>
          </a:xfrm>
          <a:custGeom>
            <a:avLst/>
            <a:gdLst/>
            <a:ahLst/>
            <a:cxnLst/>
            <a:rect l="l" t="t" r="r" b="b"/>
            <a:pathLst>
              <a:path w="5208542" h="382347">
                <a:moveTo>
                  <a:pt x="0" y="0"/>
                </a:moveTo>
                <a:lnTo>
                  <a:pt x="5208542" y="0"/>
                </a:lnTo>
                <a:lnTo>
                  <a:pt x="5208542" y="382347"/>
                </a:lnTo>
                <a:lnTo>
                  <a:pt x="0" y="382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82227" y="5377254"/>
            <a:ext cx="1087065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Life Expectancy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279530" y="5358512"/>
            <a:ext cx="52479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77.7 ปี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03509" y="5744605"/>
            <a:ext cx="5208542" cy="382347"/>
          </a:xfrm>
          <a:custGeom>
            <a:avLst/>
            <a:gdLst/>
            <a:ahLst/>
            <a:cxnLst/>
            <a:rect l="l" t="t" r="r" b="b"/>
            <a:pathLst>
              <a:path w="5208542" h="382347">
                <a:moveTo>
                  <a:pt x="0" y="0"/>
                </a:moveTo>
                <a:lnTo>
                  <a:pt x="5208542" y="0"/>
                </a:lnTo>
                <a:lnTo>
                  <a:pt x="5208542" y="382347"/>
                </a:lnTo>
                <a:lnTo>
                  <a:pt x="0" y="382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82227" y="5842074"/>
            <a:ext cx="1124550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Physicians/1,000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507017" y="5823331"/>
            <a:ext cx="29988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0.9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09978" y="1684981"/>
            <a:ext cx="5613380" cy="2623951"/>
          </a:xfrm>
          <a:custGeom>
            <a:avLst/>
            <a:gdLst/>
            <a:ahLst/>
            <a:cxnLst/>
            <a:rect l="l" t="t" r="r" b="b"/>
            <a:pathLst>
              <a:path w="5613380" h="2623951">
                <a:moveTo>
                  <a:pt x="0" y="0"/>
                </a:moveTo>
                <a:lnTo>
                  <a:pt x="5613380" y="0"/>
                </a:lnTo>
                <a:lnTo>
                  <a:pt x="5613380" y="2623951"/>
                </a:lnTo>
                <a:lnTo>
                  <a:pt x="0" y="2623951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209978" y="1684981"/>
            <a:ext cx="37485" cy="2623951"/>
          </a:xfrm>
          <a:custGeom>
            <a:avLst/>
            <a:gdLst/>
            <a:ahLst/>
            <a:cxnLst/>
            <a:rect l="l" t="t" r="r" b="b"/>
            <a:pathLst>
              <a:path w="37485" h="2623951">
                <a:moveTo>
                  <a:pt x="0" y="0"/>
                </a:moveTo>
                <a:lnTo>
                  <a:pt x="37485" y="0"/>
                </a:lnTo>
                <a:lnTo>
                  <a:pt x="37485" y="2623951"/>
                </a:lnTo>
                <a:lnTo>
                  <a:pt x="0" y="2623951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439574" y="1909891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10543" y="10543"/>
                </a:moveTo>
                <a:cubicBezTo>
                  <a:pt x="16374" y="10543"/>
                  <a:pt x="21085" y="15254"/>
                  <a:pt x="21085" y="21085"/>
                </a:cubicBezTo>
                <a:lnTo>
                  <a:pt x="21085" y="131783"/>
                </a:lnTo>
                <a:cubicBezTo>
                  <a:pt x="21085" y="134682"/>
                  <a:pt x="23457" y="137055"/>
                  <a:pt x="26357" y="137055"/>
                </a:cubicBezTo>
                <a:lnTo>
                  <a:pt x="158140" y="137055"/>
                </a:lnTo>
                <a:cubicBezTo>
                  <a:pt x="163971" y="137055"/>
                  <a:pt x="168683" y="141766"/>
                  <a:pt x="168683" y="147597"/>
                </a:cubicBezTo>
                <a:cubicBezTo>
                  <a:pt x="168683" y="153429"/>
                  <a:pt x="163971" y="158140"/>
                  <a:pt x="158140" y="158140"/>
                </a:cubicBezTo>
                <a:lnTo>
                  <a:pt x="26357" y="158140"/>
                </a:lnTo>
                <a:cubicBezTo>
                  <a:pt x="11795" y="158140"/>
                  <a:pt x="0" y="146345"/>
                  <a:pt x="0" y="131783"/>
                </a:cubicBezTo>
                <a:lnTo>
                  <a:pt x="0" y="21085"/>
                </a:lnTo>
                <a:cubicBezTo>
                  <a:pt x="0" y="15254"/>
                  <a:pt x="4711" y="10543"/>
                  <a:pt x="10543" y="10543"/>
                </a:cubicBezTo>
                <a:close/>
                <a:moveTo>
                  <a:pt x="79070" y="31628"/>
                </a:moveTo>
                <a:cubicBezTo>
                  <a:pt x="81277" y="31628"/>
                  <a:pt x="83386" y="32550"/>
                  <a:pt x="84901" y="34198"/>
                </a:cubicBezTo>
                <a:lnTo>
                  <a:pt x="108326" y="59731"/>
                </a:lnTo>
                <a:lnTo>
                  <a:pt x="123547" y="44477"/>
                </a:lnTo>
                <a:cubicBezTo>
                  <a:pt x="126644" y="41380"/>
                  <a:pt x="131651" y="41380"/>
                  <a:pt x="134715" y="44477"/>
                </a:cubicBezTo>
                <a:lnTo>
                  <a:pt x="155801" y="65562"/>
                </a:lnTo>
                <a:cubicBezTo>
                  <a:pt x="157283" y="67045"/>
                  <a:pt x="158107" y="69054"/>
                  <a:pt x="158107" y="71163"/>
                </a:cubicBezTo>
                <a:lnTo>
                  <a:pt x="158107" y="108062"/>
                </a:lnTo>
                <a:cubicBezTo>
                  <a:pt x="158107" y="112444"/>
                  <a:pt x="154582" y="115969"/>
                  <a:pt x="150200" y="115969"/>
                </a:cubicBezTo>
                <a:lnTo>
                  <a:pt x="50045" y="115969"/>
                </a:lnTo>
                <a:cubicBezTo>
                  <a:pt x="45663" y="115969"/>
                  <a:pt x="42138" y="112444"/>
                  <a:pt x="42138" y="108062"/>
                </a:cubicBezTo>
                <a:lnTo>
                  <a:pt x="42138" y="71163"/>
                </a:lnTo>
                <a:cubicBezTo>
                  <a:pt x="42138" y="69186"/>
                  <a:pt x="42895" y="67275"/>
                  <a:pt x="44213" y="65826"/>
                </a:cubicBezTo>
                <a:lnTo>
                  <a:pt x="73206" y="34198"/>
                </a:lnTo>
                <a:cubicBezTo>
                  <a:pt x="74688" y="32550"/>
                  <a:pt x="76830" y="31628"/>
                  <a:pt x="79037" y="31628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687005" y="1872406"/>
            <a:ext cx="503327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เปรียบเทียบ Life Expectancy</a:t>
            </a:r>
            <a:endParaRPr lang="en-US" sz="1600" dirty="0"/>
          </a:p>
        </p:txBody>
      </p:sp>
      <p:pic>
        <p:nvPicPr>
          <p:cNvPr id="39" name="Image 0" descr="https://kimi-img.moonshot.cn/pub/slides/26-02-19-02:46:22-d6b0hvjeqfpbg4jkice0.png"/>
          <p:cNvPicPr>
            <a:picLocks noChangeAspect="1"/>
          </p:cNvPicPr>
          <p:nvPr/>
        </p:nvPicPr>
        <p:blipFill>
          <a:blip r:embed="rId3"/>
          <a:srcRect t="37" b="37"/>
          <a:stretch/>
        </p:blipFill>
        <p:spPr>
          <a:xfrm>
            <a:off x="6416146" y="2247256"/>
            <a:ext cx="5116704" cy="1874251"/>
          </a:xfrm>
          <a:prstGeom prst="roundRect">
            <a:avLst>
              <a:gd name="adj" fmla="val 0"/>
            </a:avLst>
          </a:prstGeom>
        </p:spPr>
      </p:pic>
      <p:sp>
        <p:nvSpPr>
          <p:cNvPr id="40" name="Shape 37"/>
          <p:cNvSpPr/>
          <p:nvPr/>
        </p:nvSpPr>
        <p:spPr>
          <a:xfrm>
            <a:off x="6191236" y="4458871"/>
            <a:ext cx="5632123" cy="1724311"/>
          </a:xfrm>
          <a:custGeom>
            <a:avLst/>
            <a:gdLst/>
            <a:ahLst/>
            <a:cxnLst/>
            <a:rect l="l" t="t" r="r" b="b"/>
            <a:pathLst>
              <a:path w="5632123" h="1724311">
                <a:moveTo>
                  <a:pt x="0" y="0"/>
                </a:moveTo>
                <a:lnTo>
                  <a:pt x="5632123" y="0"/>
                </a:lnTo>
                <a:lnTo>
                  <a:pt x="5632123" y="1724311"/>
                </a:lnTo>
                <a:lnTo>
                  <a:pt x="0" y="172431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8"/>
          <p:cNvSpPr/>
          <p:nvPr/>
        </p:nvSpPr>
        <p:spPr>
          <a:xfrm>
            <a:off x="6402089" y="4683781"/>
            <a:ext cx="168683" cy="168683"/>
          </a:xfrm>
          <a:custGeom>
            <a:avLst/>
            <a:gdLst/>
            <a:ahLst/>
            <a:cxnLst/>
            <a:rect l="l" t="t" r="r" b="b"/>
            <a:pathLst>
              <a:path w="168683" h="168683">
                <a:moveTo>
                  <a:pt x="147597" y="84341"/>
                </a:moveTo>
                <a:cubicBezTo>
                  <a:pt x="147597" y="49429"/>
                  <a:pt x="119253" y="21085"/>
                  <a:pt x="84341" y="21085"/>
                </a:cubicBezTo>
                <a:cubicBezTo>
                  <a:pt x="49429" y="21085"/>
                  <a:pt x="21085" y="49429"/>
                  <a:pt x="21085" y="84341"/>
                </a:cubicBezTo>
                <a:cubicBezTo>
                  <a:pt x="21085" y="119253"/>
                  <a:pt x="49429" y="147597"/>
                  <a:pt x="84341" y="147597"/>
                </a:cubicBezTo>
                <a:cubicBezTo>
                  <a:pt x="119253" y="147597"/>
                  <a:pt x="147597" y="119253"/>
                  <a:pt x="147597" y="84341"/>
                </a:cubicBezTo>
                <a:close/>
                <a:moveTo>
                  <a:pt x="0" y="84341"/>
                </a:moveTo>
                <a:cubicBezTo>
                  <a:pt x="0" y="37792"/>
                  <a:pt x="37792" y="0"/>
                  <a:pt x="84341" y="0"/>
                </a:cubicBezTo>
                <a:cubicBezTo>
                  <a:pt x="130890" y="0"/>
                  <a:pt x="168683" y="37792"/>
                  <a:pt x="168683" y="84341"/>
                </a:cubicBezTo>
                <a:cubicBezTo>
                  <a:pt x="168683" y="130890"/>
                  <a:pt x="130890" y="168683"/>
                  <a:pt x="84341" y="168683"/>
                </a:cubicBezTo>
                <a:cubicBezTo>
                  <a:pt x="37792" y="168683"/>
                  <a:pt x="0" y="130890"/>
                  <a:pt x="0" y="84341"/>
                </a:cubicBezTo>
                <a:close/>
                <a:moveTo>
                  <a:pt x="84341" y="110698"/>
                </a:moveTo>
                <a:cubicBezTo>
                  <a:pt x="98888" y="110698"/>
                  <a:pt x="110698" y="98888"/>
                  <a:pt x="110698" y="84341"/>
                </a:cubicBezTo>
                <a:cubicBezTo>
                  <a:pt x="110698" y="69795"/>
                  <a:pt x="98888" y="57985"/>
                  <a:pt x="84341" y="57985"/>
                </a:cubicBezTo>
                <a:cubicBezTo>
                  <a:pt x="69795" y="57985"/>
                  <a:pt x="57985" y="69795"/>
                  <a:pt x="57985" y="84341"/>
                </a:cubicBezTo>
                <a:cubicBezTo>
                  <a:pt x="57985" y="98888"/>
                  <a:pt x="69795" y="110698"/>
                  <a:pt x="84341" y="110698"/>
                </a:cubicBezTo>
                <a:close/>
                <a:moveTo>
                  <a:pt x="84341" y="36899"/>
                </a:moveTo>
                <a:cubicBezTo>
                  <a:pt x="110525" y="36899"/>
                  <a:pt x="131783" y="58157"/>
                  <a:pt x="131783" y="84341"/>
                </a:cubicBezTo>
                <a:cubicBezTo>
                  <a:pt x="131783" y="110525"/>
                  <a:pt x="110525" y="131783"/>
                  <a:pt x="84341" y="131783"/>
                </a:cubicBezTo>
                <a:cubicBezTo>
                  <a:pt x="58157" y="131783"/>
                  <a:pt x="36899" y="110525"/>
                  <a:pt x="36899" y="84341"/>
                </a:cubicBezTo>
                <a:cubicBezTo>
                  <a:pt x="36899" y="58157"/>
                  <a:pt x="58157" y="36899"/>
                  <a:pt x="84341" y="36899"/>
                </a:cubicBezTo>
                <a:close/>
                <a:moveTo>
                  <a:pt x="73799" y="84341"/>
                </a:moveTo>
                <a:cubicBezTo>
                  <a:pt x="73799" y="78523"/>
                  <a:pt x="78523" y="73799"/>
                  <a:pt x="84341" y="73799"/>
                </a:cubicBezTo>
                <a:cubicBezTo>
                  <a:pt x="90160" y="73799"/>
                  <a:pt x="94884" y="78523"/>
                  <a:pt x="94884" y="84341"/>
                </a:cubicBezTo>
                <a:cubicBezTo>
                  <a:pt x="94884" y="90160"/>
                  <a:pt x="90160" y="94884"/>
                  <a:pt x="84341" y="94884"/>
                </a:cubicBezTo>
                <a:cubicBezTo>
                  <a:pt x="78523" y="94884"/>
                  <a:pt x="73799" y="90160"/>
                  <a:pt x="73799" y="843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6649519" y="4646296"/>
            <a:ext cx="507075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6405603" y="5058632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1"/>
          <p:cNvSpPr/>
          <p:nvPr/>
        </p:nvSpPr>
        <p:spPr>
          <a:xfrm>
            <a:off x="6617628" y="5021147"/>
            <a:ext cx="176179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Cross-country comparison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6405603" y="5321027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3"/>
          <p:cNvSpPr/>
          <p:nvPr/>
        </p:nvSpPr>
        <p:spPr>
          <a:xfrm>
            <a:off x="6617628" y="5283542"/>
            <a:ext cx="166808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Track progress over time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6405603" y="5583422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5"/>
          <p:cNvSpPr/>
          <p:nvPr/>
        </p:nvSpPr>
        <p:spPr>
          <a:xfrm>
            <a:off x="6617628" y="5545937"/>
            <a:ext cx="177116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Research &amp; policy analysis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6405603" y="5845817"/>
            <a:ext cx="114798" cy="131198"/>
          </a:xfrm>
          <a:custGeom>
            <a:avLst/>
            <a:gdLst/>
            <a:ahLst/>
            <a:cxnLst/>
            <a:rect l="l" t="t" r="r" b="b"/>
            <a:pathLst>
              <a:path w="114798" h="131198">
                <a:moveTo>
                  <a:pt x="111415" y="17963"/>
                </a:moveTo>
                <a:cubicBezTo>
                  <a:pt x="115080" y="20628"/>
                  <a:pt x="115900" y="25753"/>
                  <a:pt x="113235" y="29417"/>
                </a:cubicBezTo>
                <a:lnTo>
                  <a:pt x="47636" y="119615"/>
                </a:lnTo>
                <a:cubicBezTo>
                  <a:pt x="46227" y="121563"/>
                  <a:pt x="44049" y="122767"/>
                  <a:pt x="41640" y="122972"/>
                </a:cubicBezTo>
                <a:cubicBezTo>
                  <a:pt x="39231" y="123177"/>
                  <a:pt x="36899" y="122280"/>
                  <a:pt x="35208" y="120589"/>
                </a:cubicBezTo>
                <a:lnTo>
                  <a:pt x="2409" y="87790"/>
                </a:lnTo>
                <a:cubicBezTo>
                  <a:pt x="-794" y="84587"/>
                  <a:pt x="-794" y="79385"/>
                  <a:pt x="2409" y="76182"/>
                </a:cubicBezTo>
                <a:cubicBezTo>
                  <a:pt x="5612" y="72979"/>
                  <a:pt x="10814" y="72979"/>
                  <a:pt x="14017" y="76182"/>
                </a:cubicBezTo>
                <a:lnTo>
                  <a:pt x="40025" y="102191"/>
                </a:lnTo>
                <a:lnTo>
                  <a:pt x="99987" y="19757"/>
                </a:lnTo>
                <a:cubicBezTo>
                  <a:pt x="102652" y="16092"/>
                  <a:pt x="107777" y="15272"/>
                  <a:pt x="111441" y="179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7"/>
          <p:cNvSpPr/>
          <p:nvPr/>
        </p:nvSpPr>
        <p:spPr>
          <a:xfrm>
            <a:off x="6617628" y="5808332"/>
            <a:ext cx="156499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International reporting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6209978" y="6333122"/>
            <a:ext cx="5613380" cy="412335"/>
          </a:xfrm>
          <a:custGeom>
            <a:avLst/>
            <a:gdLst/>
            <a:ahLst/>
            <a:cxnLst/>
            <a:rect l="l" t="t" r="r" b="b"/>
            <a:pathLst>
              <a:path w="5613380" h="412335">
                <a:moveTo>
                  <a:pt x="0" y="0"/>
                </a:moveTo>
                <a:lnTo>
                  <a:pt x="5613380" y="0"/>
                </a:lnTo>
                <a:lnTo>
                  <a:pt x="5613380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49"/>
          <p:cNvSpPr/>
          <p:nvPr/>
        </p:nvSpPr>
        <p:spPr>
          <a:xfrm>
            <a:off x="6209978" y="6333122"/>
            <a:ext cx="37485" cy="412335"/>
          </a:xfrm>
          <a:custGeom>
            <a:avLst/>
            <a:gdLst/>
            <a:ahLst/>
            <a:cxnLst/>
            <a:rect l="l" t="t" r="r" b="b"/>
            <a:pathLst>
              <a:path w="37485" h="412335">
                <a:moveTo>
                  <a:pt x="0" y="0"/>
                </a:moveTo>
                <a:lnTo>
                  <a:pt x="37485" y="0"/>
                </a:lnTo>
                <a:lnTo>
                  <a:pt x="37485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0"/>
          <p:cNvSpPr/>
          <p:nvPr/>
        </p:nvSpPr>
        <p:spPr>
          <a:xfrm>
            <a:off x="6351718" y="6490557"/>
            <a:ext cx="147597" cy="131198"/>
          </a:xfrm>
          <a:custGeom>
            <a:avLst/>
            <a:gdLst/>
            <a:ahLst/>
            <a:cxnLst/>
            <a:rect l="l" t="t" r="r" b="b"/>
            <a:pathLst>
              <a:path w="147597" h="131198">
                <a:moveTo>
                  <a:pt x="107495" y="24600"/>
                </a:moveTo>
                <a:cubicBezTo>
                  <a:pt x="103241" y="24600"/>
                  <a:pt x="99116" y="25753"/>
                  <a:pt x="95503" y="27854"/>
                </a:cubicBezTo>
                <a:cubicBezTo>
                  <a:pt x="91454" y="23754"/>
                  <a:pt x="86739" y="20320"/>
                  <a:pt x="81537" y="17732"/>
                </a:cubicBezTo>
                <a:cubicBezTo>
                  <a:pt x="88763" y="11582"/>
                  <a:pt x="97963" y="8200"/>
                  <a:pt x="107495" y="8200"/>
                </a:cubicBezTo>
                <a:cubicBezTo>
                  <a:pt x="129634" y="8200"/>
                  <a:pt x="147597" y="26137"/>
                  <a:pt x="147597" y="48302"/>
                </a:cubicBezTo>
                <a:cubicBezTo>
                  <a:pt x="147597" y="58936"/>
                  <a:pt x="143369" y="69135"/>
                  <a:pt x="135861" y="76643"/>
                </a:cubicBezTo>
                <a:lnTo>
                  <a:pt x="117642" y="94862"/>
                </a:lnTo>
                <a:cubicBezTo>
                  <a:pt x="110134" y="102370"/>
                  <a:pt x="99936" y="106598"/>
                  <a:pt x="89301" y="106598"/>
                </a:cubicBezTo>
                <a:cubicBezTo>
                  <a:pt x="67162" y="106598"/>
                  <a:pt x="49199" y="88661"/>
                  <a:pt x="49199" y="66496"/>
                </a:cubicBezTo>
                <a:cubicBezTo>
                  <a:pt x="49199" y="66111"/>
                  <a:pt x="49199" y="65727"/>
                  <a:pt x="49225" y="65343"/>
                </a:cubicBezTo>
                <a:cubicBezTo>
                  <a:pt x="49353" y="60807"/>
                  <a:pt x="53120" y="57245"/>
                  <a:pt x="57655" y="57373"/>
                </a:cubicBezTo>
                <a:cubicBezTo>
                  <a:pt x="62191" y="57501"/>
                  <a:pt x="65753" y="61268"/>
                  <a:pt x="65624" y="65804"/>
                </a:cubicBezTo>
                <a:cubicBezTo>
                  <a:pt x="65624" y="66034"/>
                  <a:pt x="65624" y="66265"/>
                  <a:pt x="65624" y="66470"/>
                </a:cubicBezTo>
                <a:cubicBezTo>
                  <a:pt x="65624" y="79564"/>
                  <a:pt x="76233" y="90173"/>
                  <a:pt x="89327" y="90173"/>
                </a:cubicBezTo>
                <a:cubicBezTo>
                  <a:pt x="95605" y="90173"/>
                  <a:pt x="101627" y="87687"/>
                  <a:pt x="106086" y="83228"/>
                </a:cubicBezTo>
                <a:lnTo>
                  <a:pt x="124305" y="65009"/>
                </a:lnTo>
                <a:cubicBezTo>
                  <a:pt x="128738" y="60576"/>
                  <a:pt x="131249" y="54529"/>
                  <a:pt x="131249" y="48251"/>
                </a:cubicBezTo>
                <a:cubicBezTo>
                  <a:pt x="131249" y="35157"/>
                  <a:pt x="120640" y="24548"/>
                  <a:pt x="107546" y="24548"/>
                </a:cubicBezTo>
                <a:close/>
                <a:moveTo>
                  <a:pt x="70519" y="44407"/>
                </a:moveTo>
                <a:cubicBezTo>
                  <a:pt x="70032" y="44202"/>
                  <a:pt x="69545" y="43920"/>
                  <a:pt x="69109" y="43613"/>
                </a:cubicBezTo>
                <a:cubicBezTo>
                  <a:pt x="65881" y="41947"/>
                  <a:pt x="62191" y="40999"/>
                  <a:pt x="58321" y="40999"/>
                </a:cubicBezTo>
                <a:cubicBezTo>
                  <a:pt x="52043" y="40999"/>
                  <a:pt x="46022" y="43485"/>
                  <a:pt x="41563" y="47943"/>
                </a:cubicBezTo>
                <a:lnTo>
                  <a:pt x="23344" y="66163"/>
                </a:lnTo>
                <a:cubicBezTo>
                  <a:pt x="18911" y="70596"/>
                  <a:pt x="16400" y="76643"/>
                  <a:pt x="16400" y="82921"/>
                </a:cubicBezTo>
                <a:cubicBezTo>
                  <a:pt x="16400" y="96015"/>
                  <a:pt x="27008" y="106624"/>
                  <a:pt x="40102" y="106624"/>
                </a:cubicBezTo>
                <a:cubicBezTo>
                  <a:pt x="44330" y="106624"/>
                  <a:pt x="48456" y="105496"/>
                  <a:pt x="52069" y="103395"/>
                </a:cubicBezTo>
                <a:cubicBezTo>
                  <a:pt x="56118" y="107495"/>
                  <a:pt x="60833" y="110929"/>
                  <a:pt x="66060" y="113517"/>
                </a:cubicBezTo>
                <a:cubicBezTo>
                  <a:pt x="58834" y="119641"/>
                  <a:pt x="49660" y="123049"/>
                  <a:pt x="40102" y="123049"/>
                </a:cubicBezTo>
                <a:cubicBezTo>
                  <a:pt x="17963" y="123049"/>
                  <a:pt x="0" y="105112"/>
                  <a:pt x="0" y="82947"/>
                </a:cubicBezTo>
                <a:cubicBezTo>
                  <a:pt x="0" y="72312"/>
                  <a:pt x="4228" y="62114"/>
                  <a:pt x="11736" y="54606"/>
                </a:cubicBezTo>
                <a:lnTo>
                  <a:pt x="29955" y="36387"/>
                </a:lnTo>
                <a:cubicBezTo>
                  <a:pt x="37463" y="28879"/>
                  <a:pt x="47662" y="24651"/>
                  <a:pt x="58296" y="24651"/>
                </a:cubicBezTo>
                <a:cubicBezTo>
                  <a:pt x="80487" y="24651"/>
                  <a:pt x="98398" y="42742"/>
                  <a:pt x="98398" y="64856"/>
                </a:cubicBezTo>
                <a:cubicBezTo>
                  <a:pt x="98398" y="65189"/>
                  <a:pt x="98398" y="65522"/>
                  <a:pt x="98398" y="65855"/>
                </a:cubicBezTo>
                <a:cubicBezTo>
                  <a:pt x="98296" y="70391"/>
                  <a:pt x="94529" y="73952"/>
                  <a:pt x="89993" y="73850"/>
                </a:cubicBezTo>
                <a:cubicBezTo>
                  <a:pt x="85458" y="73747"/>
                  <a:pt x="81896" y="69981"/>
                  <a:pt x="81998" y="65445"/>
                </a:cubicBezTo>
                <a:cubicBezTo>
                  <a:pt x="81998" y="65240"/>
                  <a:pt x="81998" y="65061"/>
                  <a:pt x="81998" y="64856"/>
                </a:cubicBezTo>
                <a:cubicBezTo>
                  <a:pt x="81998" y="56220"/>
                  <a:pt x="77386" y="48635"/>
                  <a:pt x="70519" y="4445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6565178" y="6445577"/>
            <a:ext cx="521132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https://data.worldbank.org/indicator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7729" y="337729"/>
            <a:ext cx="337729" cy="337729"/>
          </a:xfrm>
          <a:custGeom>
            <a:avLst/>
            <a:gdLst/>
            <a:ahLst/>
            <a:cxnLst/>
            <a:rect l="l" t="t" r="r" b="b"/>
            <a:pathLst>
              <a:path w="337729" h="337729">
                <a:moveTo>
                  <a:pt x="0" y="0"/>
                </a:moveTo>
                <a:lnTo>
                  <a:pt x="337729" y="0"/>
                </a:lnTo>
                <a:lnTo>
                  <a:pt x="337729" y="337729"/>
                </a:lnTo>
                <a:lnTo>
                  <a:pt x="0" y="33772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91554" y="388388"/>
            <a:ext cx="303956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7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76776" y="337729"/>
            <a:ext cx="33773" cy="337729"/>
          </a:xfrm>
          <a:custGeom>
            <a:avLst/>
            <a:gdLst/>
            <a:ahLst/>
            <a:cxnLst/>
            <a:rect l="l" t="t" r="r" b="b"/>
            <a:pathLst>
              <a:path w="33773" h="337729">
                <a:moveTo>
                  <a:pt x="0" y="0"/>
                </a:moveTo>
                <a:lnTo>
                  <a:pt x="33773" y="0"/>
                </a:lnTo>
                <a:lnTo>
                  <a:pt x="33773" y="337729"/>
                </a:lnTo>
                <a:lnTo>
                  <a:pt x="0" y="33772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37729" y="776776"/>
            <a:ext cx="11719180" cy="405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9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Open Government Data (Data.go.th)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7729" y="1135296"/>
            <a:ext cx="11592532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7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แหล่งข้อมูลเปิดของภาครัฐ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54615" y="1506797"/>
            <a:ext cx="4483346" cy="2127690"/>
          </a:xfrm>
          <a:custGeom>
            <a:avLst/>
            <a:gdLst/>
            <a:ahLst/>
            <a:cxnLst/>
            <a:rect l="l" t="t" r="r" b="b"/>
            <a:pathLst>
              <a:path w="4483346" h="2127690">
                <a:moveTo>
                  <a:pt x="0" y="0"/>
                </a:moveTo>
                <a:lnTo>
                  <a:pt x="4483346" y="0"/>
                </a:lnTo>
                <a:lnTo>
                  <a:pt x="4483346" y="2127690"/>
                </a:lnTo>
                <a:lnTo>
                  <a:pt x="0" y="212769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54615" y="1506797"/>
            <a:ext cx="33773" cy="2127690"/>
          </a:xfrm>
          <a:custGeom>
            <a:avLst/>
            <a:gdLst/>
            <a:ahLst/>
            <a:cxnLst/>
            <a:rect l="l" t="t" r="r" b="b"/>
            <a:pathLst>
              <a:path w="33773" h="2127690">
                <a:moveTo>
                  <a:pt x="0" y="0"/>
                </a:moveTo>
                <a:lnTo>
                  <a:pt x="33773" y="0"/>
                </a:lnTo>
                <a:lnTo>
                  <a:pt x="33773" y="2127690"/>
                </a:lnTo>
                <a:lnTo>
                  <a:pt x="0" y="212769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2028" y="1689175"/>
            <a:ext cx="147756" cy="168864"/>
          </a:xfrm>
          <a:custGeom>
            <a:avLst/>
            <a:gdLst/>
            <a:ahLst/>
            <a:cxnLst/>
            <a:rect l="l" t="t" r="r" b="b"/>
            <a:pathLst>
              <a:path w="147756" h="168864">
                <a:moveTo>
                  <a:pt x="94986" y="21108"/>
                </a:moveTo>
                <a:lnTo>
                  <a:pt x="116094" y="21108"/>
                </a:lnTo>
                <a:lnTo>
                  <a:pt x="116094" y="158310"/>
                </a:lnTo>
                <a:cubicBezTo>
                  <a:pt x="116094" y="164148"/>
                  <a:pt x="120811" y="168864"/>
                  <a:pt x="126648" y="168864"/>
                </a:cubicBezTo>
                <a:lnTo>
                  <a:pt x="137202" y="168864"/>
                </a:lnTo>
                <a:cubicBezTo>
                  <a:pt x="143040" y="168864"/>
                  <a:pt x="147756" y="164148"/>
                  <a:pt x="147756" y="158310"/>
                </a:cubicBezTo>
                <a:cubicBezTo>
                  <a:pt x="147756" y="152473"/>
                  <a:pt x="143040" y="147756"/>
                  <a:pt x="137202" y="147756"/>
                </a:cubicBezTo>
                <a:lnTo>
                  <a:pt x="137202" y="21108"/>
                </a:lnTo>
                <a:cubicBezTo>
                  <a:pt x="137202" y="9466"/>
                  <a:pt x="127737" y="0"/>
                  <a:pt x="116094" y="0"/>
                </a:cubicBezTo>
                <a:lnTo>
                  <a:pt x="84432" y="0"/>
                </a:lnTo>
                <a:lnTo>
                  <a:pt x="84432" y="0"/>
                </a:lnTo>
                <a:lnTo>
                  <a:pt x="31662" y="0"/>
                </a:lnTo>
                <a:cubicBezTo>
                  <a:pt x="20020" y="0"/>
                  <a:pt x="10554" y="9466"/>
                  <a:pt x="10554" y="21108"/>
                </a:cubicBezTo>
                <a:lnTo>
                  <a:pt x="10554" y="147756"/>
                </a:lnTo>
                <a:cubicBezTo>
                  <a:pt x="4716" y="147756"/>
                  <a:pt x="0" y="152473"/>
                  <a:pt x="0" y="158310"/>
                </a:cubicBezTo>
                <a:cubicBezTo>
                  <a:pt x="0" y="164148"/>
                  <a:pt x="4716" y="168864"/>
                  <a:pt x="10554" y="168864"/>
                </a:cubicBezTo>
                <a:lnTo>
                  <a:pt x="84432" y="168864"/>
                </a:lnTo>
                <a:cubicBezTo>
                  <a:pt x="90270" y="168864"/>
                  <a:pt x="94986" y="164148"/>
                  <a:pt x="94986" y="158310"/>
                </a:cubicBezTo>
                <a:lnTo>
                  <a:pt x="94986" y="21108"/>
                </a:lnTo>
                <a:close/>
                <a:moveTo>
                  <a:pt x="52770" y="84432"/>
                </a:moveTo>
                <a:cubicBezTo>
                  <a:pt x="52770" y="78607"/>
                  <a:pt x="57499" y="73878"/>
                  <a:pt x="63324" y="73878"/>
                </a:cubicBezTo>
                <a:cubicBezTo>
                  <a:pt x="69149" y="73878"/>
                  <a:pt x="73878" y="78607"/>
                  <a:pt x="73878" y="84432"/>
                </a:cubicBezTo>
                <a:cubicBezTo>
                  <a:pt x="73878" y="90257"/>
                  <a:pt x="69149" y="94986"/>
                  <a:pt x="63324" y="94986"/>
                </a:cubicBezTo>
                <a:cubicBezTo>
                  <a:pt x="57499" y="94986"/>
                  <a:pt x="52770" y="90257"/>
                  <a:pt x="52770" y="8443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96352" y="1675661"/>
            <a:ext cx="3957177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Data.go.th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0366" y="2013390"/>
            <a:ext cx="4196277" cy="658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4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แพลตฟอร์มข้อมูลเปิดของรัฐบาลไทย พัฒนาโดยสำนักงานพัฒนารัฐบาลดิจิทัล (DGA) ใช้ระบบ CKAN ซึ่งเป็น open-source platform ที่ใช้ทั่วโลก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43743" y="2810429"/>
            <a:ext cx="4127043" cy="648439"/>
          </a:xfrm>
          <a:custGeom>
            <a:avLst/>
            <a:gdLst/>
            <a:ahLst/>
            <a:cxnLst/>
            <a:rect l="l" t="t" r="r" b="b"/>
            <a:pathLst>
              <a:path w="4127043" h="648439">
                <a:moveTo>
                  <a:pt x="0" y="0"/>
                </a:moveTo>
                <a:lnTo>
                  <a:pt x="4127043" y="0"/>
                </a:lnTo>
                <a:lnTo>
                  <a:pt x="4127043" y="648439"/>
                </a:lnTo>
                <a:lnTo>
                  <a:pt x="0" y="64843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20206" y="2999456"/>
            <a:ext cx="177307" cy="202637"/>
          </a:xfrm>
          <a:custGeom>
            <a:avLst/>
            <a:gdLst/>
            <a:ahLst/>
            <a:cxnLst/>
            <a:rect l="l" t="t" r="r" b="b"/>
            <a:pathLst>
              <a:path w="177307" h="202637">
                <a:moveTo>
                  <a:pt x="25330" y="12665"/>
                </a:moveTo>
                <a:cubicBezTo>
                  <a:pt x="11359" y="12665"/>
                  <a:pt x="0" y="24024"/>
                  <a:pt x="0" y="37994"/>
                </a:cubicBezTo>
                <a:lnTo>
                  <a:pt x="0" y="63324"/>
                </a:lnTo>
                <a:cubicBezTo>
                  <a:pt x="0" y="77295"/>
                  <a:pt x="11359" y="88654"/>
                  <a:pt x="25330" y="88654"/>
                </a:cubicBezTo>
                <a:lnTo>
                  <a:pt x="151978" y="88654"/>
                </a:lnTo>
                <a:cubicBezTo>
                  <a:pt x="165949" y="88654"/>
                  <a:pt x="177307" y="77295"/>
                  <a:pt x="177307" y="63324"/>
                </a:cubicBezTo>
                <a:lnTo>
                  <a:pt x="177307" y="37994"/>
                </a:lnTo>
                <a:cubicBezTo>
                  <a:pt x="177307" y="24024"/>
                  <a:pt x="165949" y="12665"/>
                  <a:pt x="151978" y="12665"/>
                </a:cubicBezTo>
                <a:lnTo>
                  <a:pt x="25330" y="12665"/>
                </a:lnTo>
                <a:close/>
                <a:moveTo>
                  <a:pt x="110817" y="41161"/>
                </a:moveTo>
                <a:cubicBezTo>
                  <a:pt x="116060" y="41161"/>
                  <a:pt x="120316" y="45417"/>
                  <a:pt x="120316" y="50659"/>
                </a:cubicBezTo>
                <a:cubicBezTo>
                  <a:pt x="120316" y="55902"/>
                  <a:pt x="116060" y="60158"/>
                  <a:pt x="110817" y="60158"/>
                </a:cubicBezTo>
                <a:cubicBezTo>
                  <a:pt x="105575" y="60158"/>
                  <a:pt x="101319" y="55902"/>
                  <a:pt x="101319" y="50659"/>
                </a:cubicBezTo>
                <a:cubicBezTo>
                  <a:pt x="101319" y="45417"/>
                  <a:pt x="105575" y="41161"/>
                  <a:pt x="110817" y="41161"/>
                </a:cubicBezTo>
                <a:close/>
                <a:moveTo>
                  <a:pt x="132981" y="50659"/>
                </a:moveTo>
                <a:cubicBezTo>
                  <a:pt x="132981" y="45417"/>
                  <a:pt x="137237" y="41161"/>
                  <a:pt x="142479" y="41161"/>
                </a:cubicBezTo>
                <a:cubicBezTo>
                  <a:pt x="147722" y="41161"/>
                  <a:pt x="151978" y="45417"/>
                  <a:pt x="151978" y="50659"/>
                </a:cubicBezTo>
                <a:cubicBezTo>
                  <a:pt x="151978" y="55902"/>
                  <a:pt x="147722" y="60158"/>
                  <a:pt x="142479" y="60158"/>
                </a:cubicBezTo>
                <a:cubicBezTo>
                  <a:pt x="137237" y="60158"/>
                  <a:pt x="132981" y="55902"/>
                  <a:pt x="132981" y="50659"/>
                </a:cubicBezTo>
                <a:close/>
                <a:moveTo>
                  <a:pt x="25330" y="113983"/>
                </a:moveTo>
                <a:cubicBezTo>
                  <a:pt x="11359" y="113983"/>
                  <a:pt x="0" y="125342"/>
                  <a:pt x="0" y="139313"/>
                </a:cubicBezTo>
                <a:lnTo>
                  <a:pt x="0" y="164643"/>
                </a:lnTo>
                <a:cubicBezTo>
                  <a:pt x="0" y="178614"/>
                  <a:pt x="11359" y="189972"/>
                  <a:pt x="25330" y="189972"/>
                </a:cubicBezTo>
                <a:lnTo>
                  <a:pt x="151978" y="189972"/>
                </a:lnTo>
                <a:cubicBezTo>
                  <a:pt x="165949" y="189972"/>
                  <a:pt x="177307" y="178614"/>
                  <a:pt x="177307" y="164643"/>
                </a:cubicBezTo>
                <a:lnTo>
                  <a:pt x="177307" y="139313"/>
                </a:lnTo>
                <a:cubicBezTo>
                  <a:pt x="177307" y="125342"/>
                  <a:pt x="165949" y="113983"/>
                  <a:pt x="151978" y="113983"/>
                </a:cubicBezTo>
                <a:lnTo>
                  <a:pt x="25330" y="113983"/>
                </a:lnTo>
                <a:close/>
                <a:moveTo>
                  <a:pt x="110817" y="142479"/>
                </a:moveTo>
                <a:cubicBezTo>
                  <a:pt x="116060" y="142479"/>
                  <a:pt x="120316" y="146735"/>
                  <a:pt x="120316" y="151978"/>
                </a:cubicBezTo>
                <a:cubicBezTo>
                  <a:pt x="120316" y="157220"/>
                  <a:pt x="116060" y="161476"/>
                  <a:pt x="110817" y="161476"/>
                </a:cubicBezTo>
                <a:cubicBezTo>
                  <a:pt x="105575" y="161476"/>
                  <a:pt x="101319" y="157220"/>
                  <a:pt x="101319" y="151978"/>
                </a:cubicBezTo>
                <a:cubicBezTo>
                  <a:pt x="101319" y="146735"/>
                  <a:pt x="105575" y="142479"/>
                  <a:pt x="110817" y="142479"/>
                </a:cubicBezTo>
                <a:close/>
                <a:moveTo>
                  <a:pt x="132981" y="151978"/>
                </a:moveTo>
                <a:cubicBezTo>
                  <a:pt x="132981" y="146735"/>
                  <a:pt x="137237" y="142479"/>
                  <a:pt x="142479" y="142479"/>
                </a:cubicBezTo>
                <a:cubicBezTo>
                  <a:pt x="147722" y="142479"/>
                  <a:pt x="151978" y="146735"/>
                  <a:pt x="151978" y="151978"/>
                </a:cubicBezTo>
                <a:cubicBezTo>
                  <a:pt x="151978" y="157220"/>
                  <a:pt x="147722" y="161476"/>
                  <a:pt x="142479" y="161476"/>
                </a:cubicBezTo>
                <a:cubicBezTo>
                  <a:pt x="137237" y="161476"/>
                  <a:pt x="132981" y="157220"/>
                  <a:pt x="132981" y="15197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36827" y="2948896"/>
            <a:ext cx="1502892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CKAN Platform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36827" y="3117760"/>
            <a:ext cx="1494449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Open Knowledge Foundation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54615" y="3766099"/>
            <a:ext cx="4483346" cy="2972011"/>
          </a:xfrm>
          <a:custGeom>
            <a:avLst/>
            <a:gdLst/>
            <a:ahLst/>
            <a:cxnLst/>
            <a:rect l="l" t="t" r="r" b="b"/>
            <a:pathLst>
              <a:path w="4483346" h="2972011">
                <a:moveTo>
                  <a:pt x="0" y="0"/>
                </a:moveTo>
                <a:lnTo>
                  <a:pt x="4483346" y="0"/>
                </a:lnTo>
                <a:lnTo>
                  <a:pt x="4483346" y="2972011"/>
                </a:lnTo>
                <a:lnTo>
                  <a:pt x="0" y="2972011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54615" y="3766099"/>
            <a:ext cx="33773" cy="2972011"/>
          </a:xfrm>
          <a:custGeom>
            <a:avLst/>
            <a:gdLst/>
            <a:ahLst/>
            <a:cxnLst/>
            <a:rect l="l" t="t" r="r" b="b"/>
            <a:pathLst>
              <a:path w="33773" h="2972011">
                <a:moveTo>
                  <a:pt x="0" y="0"/>
                </a:moveTo>
                <a:lnTo>
                  <a:pt x="33773" y="0"/>
                </a:lnTo>
                <a:lnTo>
                  <a:pt x="33773" y="2972011"/>
                </a:lnTo>
                <a:lnTo>
                  <a:pt x="0" y="297201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70972" y="3968736"/>
            <a:ext cx="132981" cy="151978"/>
          </a:xfrm>
          <a:custGeom>
            <a:avLst/>
            <a:gdLst/>
            <a:ahLst/>
            <a:cxnLst/>
            <a:rect l="l" t="t" r="r" b="b"/>
            <a:pathLst>
              <a:path w="132981" h="151978">
                <a:moveTo>
                  <a:pt x="113983" y="151978"/>
                </a:moveTo>
                <a:lnTo>
                  <a:pt x="28496" y="151978"/>
                </a:lnTo>
                <a:cubicBezTo>
                  <a:pt x="12764" y="151978"/>
                  <a:pt x="0" y="139214"/>
                  <a:pt x="0" y="123482"/>
                </a:cubicBezTo>
                <a:lnTo>
                  <a:pt x="0" y="28496"/>
                </a:lnTo>
                <a:cubicBezTo>
                  <a:pt x="0" y="12764"/>
                  <a:pt x="12764" y="0"/>
                  <a:pt x="28496" y="0"/>
                </a:cubicBezTo>
                <a:lnTo>
                  <a:pt x="118733" y="0"/>
                </a:lnTo>
                <a:cubicBezTo>
                  <a:pt x="126599" y="0"/>
                  <a:pt x="132981" y="6382"/>
                  <a:pt x="132981" y="14248"/>
                </a:cubicBezTo>
                <a:lnTo>
                  <a:pt x="132981" y="99735"/>
                </a:lnTo>
                <a:cubicBezTo>
                  <a:pt x="132981" y="105939"/>
                  <a:pt x="129003" y="111223"/>
                  <a:pt x="123482" y="113182"/>
                </a:cubicBezTo>
                <a:lnTo>
                  <a:pt x="123482" y="132981"/>
                </a:lnTo>
                <a:cubicBezTo>
                  <a:pt x="128736" y="132981"/>
                  <a:pt x="132981" y="137225"/>
                  <a:pt x="132981" y="142479"/>
                </a:cubicBezTo>
                <a:cubicBezTo>
                  <a:pt x="132981" y="147733"/>
                  <a:pt x="128736" y="151978"/>
                  <a:pt x="123482" y="151978"/>
                </a:cubicBezTo>
                <a:lnTo>
                  <a:pt x="113983" y="151978"/>
                </a:lnTo>
                <a:close/>
                <a:moveTo>
                  <a:pt x="28496" y="113983"/>
                </a:moveTo>
                <a:cubicBezTo>
                  <a:pt x="23242" y="113983"/>
                  <a:pt x="18997" y="118228"/>
                  <a:pt x="18997" y="123482"/>
                </a:cubicBezTo>
                <a:cubicBezTo>
                  <a:pt x="18997" y="128736"/>
                  <a:pt x="23242" y="132981"/>
                  <a:pt x="28496" y="132981"/>
                </a:cubicBezTo>
                <a:lnTo>
                  <a:pt x="104485" y="132981"/>
                </a:lnTo>
                <a:lnTo>
                  <a:pt x="104485" y="113983"/>
                </a:lnTo>
                <a:lnTo>
                  <a:pt x="28496" y="113983"/>
                </a:lnTo>
                <a:close/>
                <a:moveTo>
                  <a:pt x="37994" y="45118"/>
                </a:moveTo>
                <a:cubicBezTo>
                  <a:pt x="37994" y="49066"/>
                  <a:pt x="41171" y="52242"/>
                  <a:pt x="45118" y="52242"/>
                </a:cubicBezTo>
                <a:lnTo>
                  <a:pt x="97361" y="52242"/>
                </a:lnTo>
                <a:cubicBezTo>
                  <a:pt x="101309" y="52242"/>
                  <a:pt x="104485" y="49066"/>
                  <a:pt x="104485" y="45118"/>
                </a:cubicBezTo>
                <a:cubicBezTo>
                  <a:pt x="104485" y="41171"/>
                  <a:pt x="101309" y="37994"/>
                  <a:pt x="97361" y="37994"/>
                </a:cubicBezTo>
                <a:lnTo>
                  <a:pt x="45118" y="37994"/>
                </a:lnTo>
                <a:cubicBezTo>
                  <a:pt x="41171" y="37994"/>
                  <a:pt x="37994" y="41171"/>
                  <a:pt x="37994" y="45118"/>
                </a:cubicBezTo>
                <a:close/>
                <a:moveTo>
                  <a:pt x="45118" y="66490"/>
                </a:moveTo>
                <a:cubicBezTo>
                  <a:pt x="41171" y="66490"/>
                  <a:pt x="37994" y="69666"/>
                  <a:pt x="37994" y="73614"/>
                </a:cubicBezTo>
                <a:cubicBezTo>
                  <a:pt x="37994" y="77562"/>
                  <a:pt x="41171" y="80738"/>
                  <a:pt x="45118" y="80738"/>
                </a:cubicBezTo>
                <a:lnTo>
                  <a:pt x="97361" y="80738"/>
                </a:lnTo>
                <a:cubicBezTo>
                  <a:pt x="101309" y="80738"/>
                  <a:pt x="104485" y="77562"/>
                  <a:pt x="104485" y="73614"/>
                </a:cubicBezTo>
                <a:cubicBezTo>
                  <a:pt x="104485" y="69666"/>
                  <a:pt x="101309" y="66490"/>
                  <a:pt x="97361" y="66490"/>
                </a:cubicBezTo>
                <a:lnTo>
                  <a:pt x="45118" y="6649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79465" y="3934963"/>
            <a:ext cx="3965621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7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มาตรฐาน Open Data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3743" y="4276069"/>
            <a:ext cx="4127043" cy="580893"/>
          </a:xfrm>
          <a:custGeom>
            <a:avLst/>
            <a:gdLst/>
            <a:ahLst/>
            <a:cxnLst/>
            <a:rect l="l" t="t" r="r" b="b"/>
            <a:pathLst>
              <a:path w="4127043" h="580893">
                <a:moveTo>
                  <a:pt x="0" y="0"/>
                </a:moveTo>
                <a:lnTo>
                  <a:pt x="4127043" y="0"/>
                </a:lnTo>
                <a:lnTo>
                  <a:pt x="4127043" y="580893"/>
                </a:lnTo>
                <a:lnTo>
                  <a:pt x="0" y="580893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48439" y="4380763"/>
            <a:ext cx="3976753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DG-STD 12001:2020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8439" y="4617173"/>
            <a:ext cx="396831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มาตรฐานข้อมูลเปิดภาครัฐในรูปแบบดิจิทัล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59363" y="4995320"/>
            <a:ext cx="88654" cy="101319"/>
          </a:xfrm>
          <a:custGeom>
            <a:avLst/>
            <a:gdLst/>
            <a:ahLst/>
            <a:cxnLst/>
            <a:rect l="l" t="t" r="r" b="b"/>
            <a:pathLst>
              <a:path w="88654" h="101319">
                <a:moveTo>
                  <a:pt x="86042" y="13872"/>
                </a:moveTo>
                <a:cubicBezTo>
                  <a:pt x="88871" y="15930"/>
                  <a:pt x="89505" y="19888"/>
                  <a:pt x="87447" y="22718"/>
                </a:cubicBezTo>
                <a:lnTo>
                  <a:pt x="36787" y="92374"/>
                </a:lnTo>
                <a:cubicBezTo>
                  <a:pt x="35699" y="93878"/>
                  <a:pt x="34017" y="94808"/>
                  <a:pt x="32157" y="94966"/>
                </a:cubicBezTo>
                <a:cubicBezTo>
                  <a:pt x="30297" y="95125"/>
                  <a:pt x="28496" y="94432"/>
                  <a:pt x="27190" y="93126"/>
                </a:cubicBezTo>
                <a:lnTo>
                  <a:pt x="1860" y="67796"/>
                </a:lnTo>
                <a:cubicBezTo>
                  <a:pt x="-613" y="65323"/>
                  <a:pt x="-613" y="61306"/>
                  <a:pt x="1860" y="58832"/>
                </a:cubicBezTo>
                <a:cubicBezTo>
                  <a:pt x="4334" y="56358"/>
                  <a:pt x="8351" y="56358"/>
                  <a:pt x="10824" y="58832"/>
                </a:cubicBezTo>
                <a:lnTo>
                  <a:pt x="30910" y="78918"/>
                </a:lnTo>
                <a:lnTo>
                  <a:pt x="77216" y="15257"/>
                </a:lnTo>
                <a:cubicBezTo>
                  <a:pt x="79274" y="12427"/>
                  <a:pt x="83232" y="11794"/>
                  <a:pt x="86061" y="1385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34560" y="4961547"/>
            <a:ext cx="616355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Complete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9363" y="5197957"/>
            <a:ext cx="88654" cy="101319"/>
          </a:xfrm>
          <a:custGeom>
            <a:avLst/>
            <a:gdLst/>
            <a:ahLst/>
            <a:cxnLst/>
            <a:rect l="l" t="t" r="r" b="b"/>
            <a:pathLst>
              <a:path w="88654" h="101319">
                <a:moveTo>
                  <a:pt x="86042" y="13872"/>
                </a:moveTo>
                <a:cubicBezTo>
                  <a:pt x="88871" y="15930"/>
                  <a:pt x="89505" y="19888"/>
                  <a:pt x="87447" y="22718"/>
                </a:cubicBezTo>
                <a:lnTo>
                  <a:pt x="36787" y="92374"/>
                </a:lnTo>
                <a:cubicBezTo>
                  <a:pt x="35699" y="93878"/>
                  <a:pt x="34017" y="94808"/>
                  <a:pt x="32157" y="94966"/>
                </a:cubicBezTo>
                <a:cubicBezTo>
                  <a:pt x="30297" y="95125"/>
                  <a:pt x="28496" y="94432"/>
                  <a:pt x="27190" y="93126"/>
                </a:cubicBezTo>
                <a:lnTo>
                  <a:pt x="1860" y="67796"/>
                </a:lnTo>
                <a:cubicBezTo>
                  <a:pt x="-613" y="65323"/>
                  <a:pt x="-613" y="61306"/>
                  <a:pt x="1860" y="58832"/>
                </a:cubicBezTo>
                <a:cubicBezTo>
                  <a:pt x="4334" y="56358"/>
                  <a:pt x="8351" y="56358"/>
                  <a:pt x="10824" y="58832"/>
                </a:cubicBezTo>
                <a:lnTo>
                  <a:pt x="30910" y="78918"/>
                </a:lnTo>
                <a:lnTo>
                  <a:pt x="77216" y="15257"/>
                </a:lnTo>
                <a:cubicBezTo>
                  <a:pt x="79274" y="12427"/>
                  <a:pt x="83232" y="11794"/>
                  <a:pt x="86061" y="1385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34560" y="5164184"/>
            <a:ext cx="531922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Primary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59363" y="5400594"/>
            <a:ext cx="88654" cy="101319"/>
          </a:xfrm>
          <a:custGeom>
            <a:avLst/>
            <a:gdLst/>
            <a:ahLst/>
            <a:cxnLst/>
            <a:rect l="l" t="t" r="r" b="b"/>
            <a:pathLst>
              <a:path w="88654" h="101319">
                <a:moveTo>
                  <a:pt x="86042" y="13872"/>
                </a:moveTo>
                <a:cubicBezTo>
                  <a:pt x="88871" y="15930"/>
                  <a:pt x="89505" y="19888"/>
                  <a:pt x="87447" y="22718"/>
                </a:cubicBezTo>
                <a:lnTo>
                  <a:pt x="36787" y="92374"/>
                </a:lnTo>
                <a:cubicBezTo>
                  <a:pt x="35699" y="93878"/>
                  <a:pt x="34017" y="94808"/>
                  <a:pt x="32157" y="94966"/>
                </a:cubicBezTo>
                <a:cubicBezTo>
                  <a:pt x="30297" y="95125"/>
                  <a:pt x="28496" y="94432"/>
                  <a:pt x="27190" y="93126"/>
                </a:cubicBezTo>
                <a:lnTo>
                  <a:pt x="1860" y="67796"/>
                </a:lnTo>
                <a:cubicBezTo>
                  <a:pt x="-613" y="65323"/>
                  <a:pt x="-613" y="61306"/>
                  <a:pt x="1860" y="58832"/>
                </a:cubicBezTo>
                <a:cubicBezTo>
                  <a:pt x="4334" y="56358"/>
                  <a:pt x="8351" y="56358"/>
                  <a:pt x="10824" y="58832"/>
                </a:cubicBezTo>
                <a:lnTo>
                  <a:pt x="30910" y="78918"/>
                </a:lnTo>
                <a:lnTo>
                  <a:pt x="77216" y="15257"/>
                </a:lnTo>
                <a:cubicBezTo>
                  <a:pt x="79274" y="12427"/>
                  <a:pt x="83232" y="11794"/>
                  <a:pt x="86061" y="1385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34560" y="5366821"/>
            <a:ext cx="464377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Timely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59363" y="5603231"/>
            <a:ext cx="88654" cy="101319"/>
          </a:xfrm>
          <a:custGeom>
            <a:avLst/>
            <a:gdLst/>
            <a:ahLst/>
            <a:cxnLst/>
            <a:rect l="l" t="t" r="r" b="b"/>
            <a:pathLst>
              <a:path w="88654" h="101319">
                <a:moveTo>
                  <a:pt x="86042" y="13872"/>
                </a:moveTo>
                <a:cubicBezTo>
                  <a:pt x="88871" y="15930"/>
                  <a:pt x="89505" y="19888"/>
                  <a:pt x="87447" y="22718"/>
                </a:cubicBezTo>
                <a:lnTo>
                  <a:pt x="36787" y="92374"/>
                </a:lnTo>
                <a:cubicBezTo>
                  <a:pt x="35699" y="93878"/>
                  <a:pt x="34017" y="94808"/>
                  <a:pt x="32157" y="94966"/>
                </a:cubicBezTo>
                <a:cubicBezTo>
                  <a:pt x="30297" y="95125"/>
                  <a:pt x="28496" y="94432"/>
                  <a:pt x="27190" y="93126"/>
                </a:cubicBezTo>
                <a:lnTo>
                  <a:pt x="1860" y="67796"/>
                </a:lnTo>
                <a:cubicBezTo>
                  <a:pt x="-613" y="65323"/>
                  <a:pt x="-613" y="61306"/>
                  <a:pt x="1860" y="58832"/>
                </a:cubicBezTo>
                <a:cubicBezTo>
                  <a:pt x="4334" y="56358"/>
                  <a:pt x="8351" y="56358"/>
                  <a:pt x="10824" y="58832"/>
                </a:cubicBezTo>
                <a:lnTo>
                  <a:pt x="30910" y="78918"/>
                </a:lnTo>
                <a:lnTo>
                  <a:pt x="77216" y="15257"/>
                </a:lnTo>
                <a:cubicBezTo>
                  <a:pt x="79274" y="12427"/>
                  <a:pt x="83232" y="11794"/>
                  <a:pt x="86061" y="1385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34560" y="5569458"/>
            <a:ext cx="667014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Accessible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10309" y="1506797"/>
            <a:ext cx="6839003" cy="2220565"/>
          </a:xfrm>
          <a:custGeom>
            <a:avLst/>
            <a:gdLst/>
            <a:ahLst/>
            <a:cxnLst/>
            <a:rect l="l" t="t" r="r" b="b"/>
            <a:pathLst>
              <a:path w="6839003" h="2220565">
                <a:moveTo>
                  <a:pt x="0" y="0"/>
                </a:moveTo>
                <a:lnTo>
                  <a:pt x="6839003" y="0"/>
                </a:lnTo>
                <a:lnTo>
                  <a:pt x="6839003" y="2220565"/>
                </a:lnTo>
                <a:lnTo>
                  <a:pt x="0" y="222056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189727" y="1689175"/>
            <a:ext cx="189972" cy="168864"/>
          </a:xfrm>
          <a:custGeom>
            <a:avLst/>
            <a:gdLst/>
            <a:ahLst/>
            <a:cxnLst/>
            <a:rect l="l" t="t" r="r" b="b"/>
            <a:pathLst>
              <a:path w="189972" h="168864">
                <a:moveTo>
                  <a:pt x="102077" y="-6233"/>
                </a:moveTo>
                <a:cubicBezTo>
                  <a:pt x="100725" y="-8872"/>
                  <a:pt x="97987" y="-10554"/>
                  <a:pt x="95019" y="-10554"/>
                </a:cubicBezTo>
                <a:cubicBezTo>
                  <a:pt x="92051" y="-10554"/>
                  <a:pt x="89313" y="-8872"/>
                  <a:pt x="87961" y="-6233"/>
                </a:cubicBezTo>
                <a:lnTo>
                  <a:pt x="63687" y="41326"/>
                </a:lnTo>
                <a:lnTo>
                  <a:pt x="10950" y="49703"/>
                </a:lnTo>
                <a:cubicBezTo>
                  <a:pt x="8014" y="50165"/>
                  <a:pt x="5574" y="52242"/>
                  <a:pt x="4650" y="55079"/>
                </a:cubicBezTo>
                <a:cubicBezTo>
                  <a:pt x="3727" y="57915"/>
                  <a:pt x="4485" y="61015"/>
                  <a:pt x="6563" y="63126"/>
                </a:cubicBezTo>
                <a:lnTo>
                  <a:pt x="44294" y="100890"/>
                </a:lnTo>
                <a:lnTo>
                  <a:pt x="35983" y="153627"/>
                </a:lnTo>
                <a:cubicBezTo>
                  <a:pt x="35521" y="156562"/>
                  <a:pt x="36741" y="159531"/>
                  <a:pt x="39149" y="161279"/>
                </a:cubicBezTo>
                <a:cubicBezTo>
                  <a:pt x="41556" y="163027"/>
                  <a:pt x="44723" y="163290"/>
                  <a:pt x="47394" y="161938"/>
                </a:cubicBezTo>
                <a:lnTo>
                  <a:pt x="95019" y="137730"/>
                </a:lnTo>
                <a:lnTo>
                  <a:pt x="142611" y="161938"/>
                </a:lnTo>
                <a:cubicBezTo>
                  <a:pt x="145250" y="163290"/>
                  <a:pt x="148449" y="163027"/>
                  <a:pt x="150856" y="161279"/>
                </a:cubicBezTo>
                <a:cubicBezTo>
                  <a:pt x="153264" y="159531"/>
                  <a:pt x="154484" y="156595"/>
                  <a:pt x="154023" y="153627"/>
                </a:cubicBezTo>
                <a:lnTo>
                  <a:pt x="145678" y="100890"/>
                </a:lnTo>
                <a:lnTo>
                  <a:pt x="183409" y="63126"/>
                </a:lnTo>
                <a:cubicBezTo>
                  <a:pt x="185520" y="61015"/>
                  <a:pt x="186245" y="57915"/>
                  <a:pt x="185322" y="55079"/>
                </a:cubicBezTo>
                <a:cubicBezTo>
                  <a:pt x="184398" y="52242"/>
                  <a:pt x="181991" y="50165"/>
                  <a:pt x="179023" y="49703"/>
                </a:cubicBezTo>
                <a:lnTo>
                  <a:pt x="126318" y="41326"/>
                </a:lnTo>
                <a:lnTo>
                  <a:pt x="102077" y="-623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435159" y="1675661"/>
            <a:ext cx="6329720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คุณสมบัติ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79173" y="2013390"/>
            <a:ext cx="3199978" cy="726116"/>
          </a:xfrm>
          <a:custGeom>
            <a:avLst/>
            <a:gdLst/>
            <a:ahLst/>
            <a:cxnLst/>
            <a:rect l="l" t="t" r="r" b="b"/>
            <a:pathLst>
              <a:path w="3199978" h="726116">
                <a:moveTo>
                  <a:pt x="0" y="0"/>
                </a:moveTo>
                <a:lnTo>
                  <a:pt x="3199978" y="0"/>
                </a:lnTo>
                <a:lnTo>
                  <a:pt x="3199978" y="726116"/>
                </a:lnTo>
                <a:lnTo>
                  <a:pt x="0" y="72611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301599" y="2128222"/>
            <a:ext cx="168864" cy="168864"/>
          </a:xfrm>
          <a:custGeom>
            <a:avLst/>
            <a:gdLst/>
            <a:ahLst/>
            <a:cxnLst/>
            <a:rect l="l" t="t" r="r" b="b"/>
            <a:pathLst>
              <a:path w="168864" h="168864">
                <a:moveTo>
                  <a:pt x="137202" y="68601"/>
                </a:moveTo>
                <a:cubicBezTo>
                  <a:pt x="137202" y="83740"/>
                  <a:pt x="132288" y="97724"/>
                  <a:pt x="124010" y="109069"/>
                </a:cubicBezTo>
                <a:lnTo>
                  <a:pt x="165764" y="150856"/>
                </a:lnTo>
                <a:cubicBezTo>
                  <a:pt x="169887" y="154979"/>
                  <a:pt x="169887" y="161674"/>
                  <a:pt x="165764" y="165797"/>
                </a:cubicBezTo>
                <a:cubicBezTo>
                  <a:pt x="161641" y="169920"/>
                  <a:pt x="154946" y="169920"/>
                  <a:pt x="150823" y="165797"/>
                </a:cubicBezTo>
                <a:lnTo>
                  <a:pt x="109069" y="124010"/>
                </a:lnTo>
                <a:cubicBezTo>
                  <a:pt x="97724" y="132288"/>
                  <a:pt x="83740" y="137202"/>
                  <a:pt x="68601" y="137202"/>
                </a:cubicBezTo>
                <a:cubicBezTo>
                  <a:pt x="30706" y="137202"/>
                  <a:pt x="0" y="106497"/>
                  <a:pt x="0" y="68601"/>
                </a:cubicBezTo>
                <a:cubicBezTo>
                  <a:pt x="0" y="30706"/>
                  <a:pt x="30706" y="0"/>
                  <a:pt x="68601" y="0"/>
                </a:cubicBezTo>
                <a:cubicBezTo>
                  <a:pt x="106497" y="0"/>
                  <a:pt x="137202" y="30706"/>
                  <a:pt x="137202" y="68601"/>
                </a:cubicBezTo>
                <a:close/>
                <a:moveTo>
                  <a:pt x="68601" y="116094"/>
                </a:moveTo>
                <a:cubicBezTo>
                  <a:pt x="94813" y="116094"/>
                  <a:pt x="116094" y="94813"/>
                  <a:pt x="116094" y="68601"/>
                </a:cubicBezTo>
                <a:cubicBezTo>
                  <a:pt x="116094" y="42389"/>
                  <a:pt x="94813" y="21108"/>
                  <a:pt x="68601" y="21108"/>
                </a:cubicBezTo>
                <a:cubicBezTo>
                  <a:pt x="42389" y="21108"/>
                  <a:pt x="21108" y="42389"/>
                  <a:pt x="21108" y="68601"/>
                </a:cubicBezTo>
                <a:cubicBezTo>
                  <a:pt x="21108" y="94813"/>
                  <a:pt x="42389" y="116094"/>
                  <a:pt x="68601" y="11609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280491" y="2330860"/>
            <a:ext cx="3056443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ค้นหาง่าย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280491" y="2499724"/>
            <a:ext cx="304800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Search &amp; filter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80997" y="2013390"/>
            <a:ext cx="3199978" cy="726116"/>
          </a:xfrm>
          <a:custGeom>
            <a:avLst/>
            <a:gdLst/>
            <a:ahLst/>
            <a:cxnLst/>
            <a:rect l="l" t="t" r="r" b="b"/>
            <a:pathLst>
              <a:path w="3199978" h="726116">
                <a:moveTo>
                  <a:pt x="0" y="0"/>
                </a:moveTo>
                <a:lnTo>
                  <a:pt x="3199978" y="0"/>
                </a:lnTo>
                <a:lnTo>
                  <a:pt x="3199978" y="726116"/>
                </a:lnTo>
                <a:lnTo>
                  <a:pt x="0" y="72611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8613978" y="2128222"/>
            <a:ext cx="147756" cy="168864"/>
          </a:xfrm>
          <a:custGeom>
            <a:avLst/>
            <a:gdLst/>
            <a:ahLst/>
            <a:cxnLst/>
            <a:rect l="l" t="t" r="r" b="b"/>
            <a:pathLst>
              <a:path w="147756" h="168864">
                <a:moveTo>
                  <a:pt x="84432" y="10554"/>
                </a:moveTo>
                <a:cubicBezTo>
                  <a:pt x="84432" y="4716"/>
                  <a:pt x="79716" y="0"/>
                  <a:pt x="73878" y="0"/>
                </a:cubicBezTo>
                <a:cubicBezTo>
                  <a:pt x="68040" y="0"/>
                  <a:pt x="63324" y="4716"/>
                  <a:pt x="63324" y="10554"/>
                </a:cubicBezTo>
                <a:lnTo>
                  <a:pt x="63324" y="80046"/>
                </a:lnTo>
                <a:lnTo>
                  <a:pt x="49670" y="66391"/>
                </a:lnTo>
                <a:cubicBezTo>
                  <a:pt x="45547" y="62269"/>
                  <a:pt x="38852" y="62269"/>
                  <a:pt x="34729" y="66391"/>
                </a:cubicBezTo>
                <a:cubicBezTo>
                  <a:pt x="30607" y="70514"/>
                  <a:pt x="30607" y="77209"/>
                  <a:pt x="34729" y="81332"/>
                </a:cubicBezTo>
                <a:lnTo>
                  <a:pt x="66391" y="112994"/>
                </a:lnTo>
                <a:cubicBezTo>
                  <a:pt x="70514" y="117117"/>
                  <a:pt x="77209" y="117117"/>
                  <a:pt x="81332" y="112994"/>
                </a:cubicBezTo>
                <a:lnTo>
                  <a:pt x="112994" y="81332"/>
                </a:lnTo>
                <a:cubicBezTo>
                  <a:pt x="117117" y="77209"/>
                  <a:pt x="117117" y="70514"/>
                  <a:pt x="112994" y="66391"/>
                </a:cubicBezTo>
                <a:cubicBezTo>
                  <a:pt x="108871" y="62269"/>
                  <a:pt x="102176" y="62269"/>
                  <a:pt x="98053" y="66391"/>
                </a:cubicBezTo>
                <a:lnTo>
                  <a:pt x="84432" y="80046"/>
                </a:lnTo>
                <a:lnTo>
                  <a:pt x="84432" y="10554"/>
                </a:lnTo>
                <a:close/>
                <a:moveTo>
                  <a:pt x="21108" y="105540"/>
                </a:moveTo>
                <a:cubicBezTo>
                  <a:pt x="9466" y="105540"/>
                  <a:pt x="0" y="115006"/>
                  <a:pt x="0" y="126648"/>
                </a:cubicBezTo>
                <a:lnTo>
                  <a:pt x="0" y="137202"/>
                </a:lnTo>
                <a:cubicBezTo>
                  <a:pt x="0" y="148845"/>
                  <a:pt x="9466" y="158310"/>
                  <a:pt x="21108" y="158310"/>
                </a:cubicBezTo>
                <a:lnTo>
                  <a:pt x="126648" y="158310"/>
                </a:lnTo>
                <a:cubicBezTo>
                  <a:pt x="138291" y="158310"/>
                  <a:pt x="147756" y="148845"/>
                  <a:pt x="147756" y="137202"/>
                </a:cubicBezTo>
                <a:lnTo>
                  <a:pt x="147756" y="126648"/>
                </a:lnTo>
                <a:cubicBezTo>
                  <a:pt x="147756" y="115006"/>
                  <a:pt x="138291" y="105540"/>
                  <a:pt x="126648" y="105540"/>
                </a:cubicBezTo>
                <a:lnTo>
                  <a:pt x="111180" y="105540"/>
                </a:lnTo>
                <a:lnTo>
                  <a:pt x="92513" y="124208"/>
                </a:lnTo>
                <a:cubicBezTo>
                  <a:pt x="82222" y="134498"/>
                  <a:pt x="65501" y="134498"/>
                  <a:pt x="55211" y="124208"/>
                </a:cubicBezTo>
                <a:lnTo>
                  <a:pt x="36576" y="105540"/>
                </a:lnTo>
                <a:lnTo>
                  <a:pt x="21108" y="105540"/>
                </a:lnTo>
                <a:close/>
                <a:moveTo>
                  <a:pt x="121371" y="124010"/>
                </a:moveTo>
                <a:cubicBezTo>
                  <a:pt x="125740" y="124010"/>
                  <a:pt x="129287" y="127557"/>
                  <a:pt x="129287" y="131925"/>
                </a:cubicBezTo>
                <a:cubicBezTo>
                  <a:pt x="129287" y="136294"/>
                  <a:pt x="125740" y="139841"/>
                  <a:pt x="121371" y="139841"/>
                </a:cubicBezTo>
                <a:cubicBezTo>
                  <a:pt x="117003" y="139841"/>
                  <a:pt x="113456" y="136294"/>
                  <a:pt x="113456" y="131925"/>
                </a:cubicBezTo>
                <a:cubicBezTo>
                  <a:pt x="113456" y="127557"/>
                  <a:pt x="117003" y="124010"/>
                  <a:pt x="121371" y="12401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582316" y="2330860"/>
            <a:ext cx="3056443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ดาวน์โหลดได้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82316" y="2499724"/>
            <a:ext cx="304800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Multiple formats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179173" y="2837345"/>
            <a:ext cx="3199978" cy="726116"/>
          </a:xfrm>
          <a:custGeom>
            <a:avLst/>
            <a:gdLst/>
            <a:ahLst/>
            <a:cxnLst/>
            <a:rect l="l" t="t" r="r" b="b"/>
            <a:pathLst>
              <a:path w="3199978" h="726116">
                <a:moveTo>
                  <a:pt x="0" y="0"/>
                </a:moveTo>
                <a:lnTo>
                  <a:pt x="3199978" y="0"/>
                </a:lnTo>
                <a:lnTo>
                  <a:pt x="3199978" y="726116"/>
                </a:lnTo>
                <a:lnTo>
                  <a:pt x="0" y="72611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5291045" y="2952170"/>
            <a:ext cx="189972" cy="168864"/>
          </a:xfrm>
          <a:custGeom>
            <a:avLst/>
            <a:gdLst/>
            <a:ahLst/>
            <a:cxnLst/>
            <a:rect l="l" t="t" r="r" b="b"/>
            <a:pathLst>
              <a:path w="189972" h="168864">
                <a:moveTo>
                  <a:pt x="118997" y="396"/>
                </a:moveTo>
                <a:cubicBezTo>
                  <a:pt x="113390" y="-1220"/>
                  <a:pt x="107552" y="2045"/>
                  <a:pt x="105936" y="7652"/>
                </a:cubicBezTo>
                <a:lnTo>
                  <a:pt x="63720" y="155408"/>
                </a:lnTo>
                <a:cubicBezTo>
                  <a:pt x="62104" y="161015"/>
                  <a:pt x="65369" y="166852"/>
                  <a:pt x="70976" y="168468"/>
                </a:cubicBezTo>
                <a:cubicBezTo>
                  <a:pt x="76583" y="170085"/>
                  <a:pt x="82420" y="166819"/>
                  <a:pt x="84036" y="161213"/>
                </a:cubicBezTo>
                <a:lnTo>
                  <a:pt x="126252" y="13456"/>
                </a:lnTo>
                <a:cubicBezTo>
                  <a:pt x="127869" y="7850"/>
                  <a:pt x="124603" y="2012"/>
                  <a:pt x="118997" y="396"/>
                </a:cubicBezTo>
                <a:close/>
                <a:moveTo>
                  <a:pt x="140302" y="45283"/>
                </a:moveTo>
                <a:cubicBezTo>
                  <a:pt x="136180" y="49406"/>
                  <a:pt x="136180" y="56101"/>
                  <a:pt x="140302" y="60224"/>
                </a:cubicBezTo>
                <a:lnTo>
                  <a:pt x="164511" y="84432"/>
                </a:lnTo>
                <a:lnTo>
                  <a:pt x="140302" y="108640"/>
                </a:lnTo>
                <a:cubicBezTo>
                  <a:pt x="136180" y="112763"/>
                  <a:pt x="136180" y="119458"/>
                  <a:pt x="140302" y="123581"/>
                </a:cubicBezTo>
                <a:cubicBezTo>
                  <a:pt x="144425" y="127704"/>
                  <a:pt x="151120" y="127704"/>
                  <a:pt x="155243" y="123581"/>
                </a:cubicBezTo>
                <a:lnTo>
                  <a:pt x="186905" y="91919"/>
                </a:lnTo>
                <a:cubicBezTo>
                  <a:pt x="191028" y="87796"/>
                  <a:pt x="191028" y="81101"/>
                  <a:pt x="186905" y="76978"/>
                </a:cubicBezTo>
                <a:lnTo>
                  <a:pt x="155243" y="45316"/>
                </a:lnTo>
                <a:cubicBezTo>
                  <a:pt x="151120" y="41194"/>
                  <a:pt x="144425" y="41194"/>
                  <a:pt x="140302" y="45316"/>
                </a:cubicBezTo>
                <a:close/>
                <a:moveTo>
                  <a:pt x="49703" y="45283"/>
                </a:moveTo>
                <a:cubicBezTo>
                  <a:pt x="45580" y="41161"/>
                  <a:pt x="38885" y="41161"/>
                  <a:pt x="34762" y="45283"/>
                </a:cubicBezTo>
                <a:lnTo>
                  <a:pt x="3100" y="76945"/>
                </a:lnTo>
                <a:cubicBezTo>
                  <a:pt x="-1022" y="81068"/>
                  <a:pt x="-1022" y="87763"/>
                  <a:pt x="3100" y="91886"/>
                </a:cubicBezTo>
                <a:lnTo>
                  <a:pt x="34762" y="123548"/>
                </a:lnTo>
                <a:cubicBezTo>
                  <a:pt x="38885" y="127671"/>
                  <a:pt x="45580" y="127671"/>
                  <a:pt x="49703" y="123548"/>
                </a:cubicBezTo>
                <a:cubicBezTo>
                  <a:pt x="53825" y="119425"/>
                  <a:pt x="53825" y="112730"/>
                  <a:pt x="49703" y="108607"/>
                </a:cubicBezTo>
                <a:lnTo>
                  <a:pt x="25495" y="84432"/>
                </a:lnTo>
                <a:lnTo>
                  <a:pt x="49670" y="60224"/>
                </a:lnTo>
                <a:cubicBezTo>
                  <a:pt x="53793" y="56101"/>
                  <a:pt x="53793" y="49406"/>
                  <a:pt x="49670" y="4528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280491" y="3154807"/>
            <a:ext cx="3056443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API Access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280491" y="3323671"/>
            <a:ext cx="304800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For developers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80997" y="2837345"/>
            <a:ext cx="3199978" cy="726116"/>
          </a:xfrm>
          <a:custGeom>
            <a:avLst/>
            <a:gdLst/>
            <a:ahLst/>
            <a:cxnLst/>
            <a:rect l="l" t="t" r="r" b="b"/>
            <a:pathLst>
              <a:path w="3199978" h="726116">
                <a:moveTo>
                  <a:pt x="0" y="0"/>
                </a:moveTo>
                <a:lnTo>
                  <a:pt x="3199978" y="0"/>
                </a:lnTo>
                <a:lnTo>
                  <a:pt x="3199978" y="726116"/>
                </a:lnTo>
                <a:lnTo>
                  <a:pt x="0" y="72611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624532" y="2952170"/>
            <a:ext cx="126648" cy="168864"/>
          </a:xfrm>
          <a:custGeom>
            <a:avLst/>
            <a:gdLst/>
            <a:ahLst/>
            <a:cxnLst/>
            <a:rect l="l" t="t" r="r" b="b"/>
            <a:pathLst>
              <a:path w="126648" h="168864">
                <a:moveTo>
                  <a:pt x="0" y="62203"/>
                </a:moveTo>
                <a:cubicBezTo>
                  <a:pt x="0" y="27836"/>
                  <a:pt x="28364" y="0"/>
                  <a:pt x="63324" y="0"/>
                </a:cubicBezTo>
                <a:cubicBezTo>
                  <a:pt x="98284" y="0"/>
                  <a:pt x="126648" y="27836"/>
                  <a:pt x="126648" y="62203"/>
                </a:cubicBezTo>
                <a:cubicBezTo>
                  <a:pt x="126648" y="101549"/>
                  <a:pt x="87005" y="148713"/>
                  <a:pt x="70448" y="166687"/>
                </a:cubicBezTo>
                <a:cubicBezTo>
                  <a:pt x="66556" y="170909"/>
                  <a:pt x="60059" y="170909"/>
                  <a:pt x="56167" y="166687"/>
                </a:cubicBezTo>
                <a:cubicBezTo>
                  <a:pt x="39611" y="148713"/>
                  <a:pt x="-33" y="101549"/>
                  <a:pt x="-33" y="62203"/>
                </a:cubicBezTo>
                <a:close/>
                <a:moveTo>
                  <a:pt x="63324" y="84432"/>
                </a:moveTo>
                <a:cubicBezTo>
                  <a:pt x="74974" y="84432"/>
                  <a:pt x="84432" y="74974"/>
                  <a:pt x="84432" y="63324"/>
                </a:cubicBezTo>
                <a:cubicBezTo>
                  <a:pt x="84432" y="51674"/>
                  <a:pt x="74974" y="42216"/>
                  <a:pt x="63324" y="42216"/>
                </a:cubicBezTo>
                <a:cubicBezTo>
                  <a:pt x="51674" y="42216"/>
                  <a:pt x="42216" y="51674"/>
                  <a:pt x="42216" y="63324"/>
                </a:cubicBezTo>
                <a:cubicBezTo>
                  <a:pt x="42216" y="74974"/>
                  <a:pt x="51674" y="84432"/>
                  <a:pt x="63324" y="8443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8582316" y="3154807"/>
            <a:ext cx="3056443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Geospatial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582316" y="3323671"/>
            <a:ext cx="304800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Map visualization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027195" y="3863929"/>
            <a:ext cx="6822116" cy="2372543"/>
          </a:xfrm>
          <a:custGeom>
            <a:avLst/>
            <a:gdLst/>
            <a:ahLst/>
            <a:cxnLst/>
            <a:rect l="l" t="t" r="r" b="b"/>
            <a:pathLst>
              <a:path w="6822116" h="2372543">
                <a:moveTo>
                  <a:pt x="0" y="0"/>
                </a:moveTo>
                <a:lnTo>
                  <a:pt x="6822116" y="0"/>
                </a:lnTo>
                <a:lnTo>
                  <a:pt x="6822116" y="2372543"/>
                </a:lnTo>
                <a:lnTo>
                  <a:pt x="0" y="2372543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5027195" y="3863929"/>
            <a:ext cx="33773" cy="2372543"/>
          </a:xfrm>
          <a:custGeom>
            <a:avLst/>
            <a:gdLst/>
            <a:ahLst/>
            <a:cxnLst/>
            <a:rect l="l" t="t" r="r" b="b"/>
            <a:pathLst>
              <a:path w="33773" h="2372543">
                <a:moveTo>
                  <a:pt x="0" y="0"/>
                </a:moveTo>
                <a:lnTo>
                  <a:pt x="33773" y="0"/>
                </a:lnTo>
                <a:lnTo>
                  <a:pt x="33773" y="2372543"/>
                </a:lnTo>
                <a:lnTo>
                  <a:pt x="0" y="2372543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5234054" y="4066566"/>
            <a:ext cx="151978" cy="151978"/>
          </a:xfrm>
          <a:custGeom>
            <a:avLst/>
            <a:gdLst/>
            <a:ahLst/>
            <a:cxnLst/>
            <a:rect l="l" t="t" r="r" b="b"/>
            <a:pathLst>
              <a:path w="151978" h="151978">
                <a:moveTo>
                  <a:pt x="132981" y="75989"/>
                </a:moveTo>
                <a:cubicBezTo>
                  <a:pt x="132981" y="44534"/>
                  <a:pt x="107443" y="18997"/>
                  <a:pt x="75989" y="18997"/>
                </a:cubicBezTo>
                <a:cubicBezTo>
                  <a:pt x="44534" y="18997"/>
                  <a:pt x="18997" y="44534"/>
                  <a:pt x="18997" y="75989"/>
                </a:cubicBezTo>
                <a:cubicBezTo>
                  <a:pt x="18997" y="107443"/>
                  <a:pt x="44534" y="132981"/>
                  <a:pt x="75989" y="132981"/>
                </a:cubicBezTo>
                <a:cubicBezTo>
                  <a:pt x="107443" y="132981"/>
                  <a:pt x="132981" y="107443"/>
                  <a:pt x="132981" y="75989"/>
                </a:cubicBezTo>
                <a:close/>
                <a:moveTo>
                  <a:pt x="0" y="75989"/>
                </a:moveTo>
                <a:cubicBezTo>
                  <a:pt x="0" y="34049"/>
                  <a:pt x="34049" y="0"/>
                  <a:pt x="75989" y="0"/>
                </a:cubicBezTo>
                <a:cubicBezTo>
                  <a:pt x="117928" y="0"/>
                  <a:pt x="151978" y="34049"/>
                  <a:pt x="151978" y="75989"/>
                </a:cubicBezTo>
                <a:cubicBezTo>
                  <a:pt x="151978" y="117928"/>
                  <a:pt x="117928" y="151978"/>
                  <a:pt x="75989" y="151978"/>
                </a:cubicBezTo>
                <a:cubicBezTo>
                  <a:pt x="34049" y="151978"/>
                  <a:pt x="0" y="117928"/>
                  <a:pt x="0" y="75989"/>
                </a:cubicBezTo>
                <a:close/>
                <a:moveTo>
                  <a:pt x="75989" y="99735"/>
                </a:moveTo>
                <a:cubicBezTo>
                  <a:pt x="89095" y="99735"/>
                  <a:pt x="99735" y="89095"/>
                  <a:pt x="99735" y="75989"/>
                </a:cubicBezTo>
                <a:cubicBezTo>
                  <a:pt x="99735" y="62883"/>
                  <a:pt x="89095" y="52242"/>
                  <a:pt x="75989" y="52242"/>
                </a:cubicBezTo>
                <a:cubicBezTo>
                  <a:pt x="62883" y="52242"/>
                  <a:pt x="52242" y="62883"/>
                  <a:pt x="52242" y="75989"/>
                </a:cubicBezTo>
                <a:cubicBezTo>
                  <a:pt x="52242" y="89095"/>
                  <a:pt x="62883" y="99735"/>
                  <a:pt x="75989" y="99735"/>
                </a:cubicBezTo>
                <a:close/>
                <a:moveTo>
                  <a:pt x="75989" y="33245"/>
                </a:moveTo>
                <a:cubicBezTo>
                  <a:pt x="99580" y="33245"/>
                  <a:pt x="118733" y="52398"/>
                  <a:pt x="118733" y="75989"/>
                </a:cubicBezTo>
                <a:cubicBezTo>
                  <a:pt x="118733" y="99580"/>
                  <a:pt x="99580" y="118733"/>
                  <a:pt x="75989" y="118733"/>
                </a:cubicBezTo>
                <a:cubicBezTo>
                  <a:pt x="52398" y="118733"/>
                  <a:pt x="33245" y="99580"/>
                  <a:pt x="33245" y="75989"/>
                </a:cubicBezTo>
                <a:cubicBezTo>
                  <a:pt x="33245" y="52398"/>
                  <a:pt x="52398" y="33245"/>
                  <a:pt x="75989" y="33245"/>
                </a:cubicBezTo>
                <a:close/>
                <a:moveTo>
                  <a:pt x="66490" y="75989"/>
                </a:moveTo>
                <a:cubicBezTo>
                  <a:pt x="66490" y="70746"/>
                  <a:pt x="70746" y="66490"/>
                  <a:pt x="75989" y="66490"/>
                </a:cubicBezTo>
                <a:cubicBezTo>
                  <a:pt x="81231" y="66490"/>
                  <a:pt x="85488" y="70746"/>
                  <a:pt x="85488" y="75989"/>
                </a:cubicBezTo>
                <a:cubicBezTo>
                  <a:pt x="85488" y="81231"/>
                  <a:pt x="81231" y="85488"/>
                  <a:pt x="75989" y="85488"/>
                </a:cubicBezTo>
                <a:cubicBezTo>
                  <a:pt x="70746" y="85488"/>
                  <a:pt x="66490" y="81231"/>
                  <a:pt x="66490" y="75989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5452045" y="4032794"/>
            <a:ext cx="6304391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7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216323" y="4373899"/>
            <a:ext cx="6465813" cy="513347"/>
          </a:xfrm>
          <a:custGeom>
            <a:avLst/>
            <a:gdLst/>
            <a:ahLst/>
            <a:cxnLst/>
            <a:rect l="l" t="t" r="r" b="b"/>
            <a:pathLst>
              <a:path w="6465813" h="513347">
                <a:moveTo>
                  <a:pt x="0" y="0"/>
                </a:moveTo>
                <a:lnTo>
                  <a:pt x="6465813" y="0"/>
                </a:lnTo>
                <a:lnTo>
                  <a:pt x="6465813" y="513347"/>
                </a:lnTo>
                <a:lnTo>
                  <a:pt x="0" y="513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5321019" y="4478602"/>
            <a:ext cx="6315524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ค้นหาข้อมูลภาครัฐ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321019" y="4647466"/>
            <a:ext cx="630708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จากหลายหน่วยงานในที่เดียว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216323" y="4961445"/>
            <a:ext cx="6465813" cy="513347"/>
          </a:xfrm>
          <a:custGeom>
            <a:avLst/>
            <a:gdLst/>
            <a:ahLst/>
            <a:cxnLst/>
            <a:rect l="l" t="t" r="r" b="b"/>
            <a:pathLst>
              <a:path w="6465813" h="513347">
                <a:moveTo>
                  <a:pt x="0" y="0"/>
                </a:moveTo>
                <a:lnTo>
                  <a:pt x="6465813" y="0"/>
                </a:lnTo>
                <a:lnTo>
                  <a:pt x="6465813" y="513347"/>
                </a:lnTo>
                <a:lnTo>
                  <a:pt x="0" y="513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5321019" y="5066139"/>
            <a:ext cx="6315524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Download ชุดข้อมูล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321019" y="5235003"/>
            <a:ext cx="630708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CSV, JSON, Excel, Shapefile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5216323" y="5548990"/>
            <a:ext cx="6465813" cy="513347"/>
          </a:xfrm>
          <a:custGeom>
            <a:avLst/>
            <a:gdLst/>
            <a:ahLst/>
            <a:cxnLst/>
            <a:rect l="l" t="t" r="r" b="b"/>
            <a:pathLst>
              <a:path w="6465813" h="513347">
                <a:moveTo>
                  <a:pt x="0" y="0"/>
                </a:moveTo>
                <a:lnTo>
                  <a:pt x="6465813" y="0"/>
                </a:lnTo>
                <a:lnTo>
                  <a:pt x="6465813" y="513347"/>
                </a:lnTo>
                <a:lnTo>
                  <a:pt x="0" y="51334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5321019" y="5653684"/>
            <a:ext cx="6315524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พัฒนา Application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321019" y="5822549"/>
            <a:ext cx="6307080" cy="135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9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 API สร้างบริการใหม่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027195" y="6369560"/>
            <a:ext cx="6822116" cy="371501"/>
          </a:xfrm>
          <a:custGeom>
            <a:avLst/>
            <a:gdLst/>
            <a:ahLst/>
            <a:cxnLst/>
            <a:rect l="l" t="t" r="r" b="b"/>
            <a:pathLst>
              <a:path w="6822116" h="371501">
                <a:moveTo>
                  <a:pt x="0" y="0"/>
                </a:moveTo>
                <a:lnTo>
                  <a:pt x="6822116" y="0"/>
                </a:lnTo>
                <a:lnTo>
                  <a:pt x="6822116" y="371501"/>
                </a:lnTo>
                <a:lnTo>
                  <a:pt x="0" y="371501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5027195" y="6369560"/>
            <a:ext cx="33773" cy="371501"/>
          </a:xfrm>
          <a:custGeom>
            <a:avLst/>
            <a:gdLst/>
            <a:ahLst/>
            <a:cxnLst/>
            <a:rect l="l" t="t" r="r" b="b"/>
            <a:pathLst>
              <a:path w="33773" h="371501">
                <a:moveTo>
                  <a:pt x="0" y="0"/>
                </a:moveTo>
                <a:lnTo>
                  <a:pt x="33773" y="0"/>
                </a:lnTo>
                <a:lnTo>
                  <a:pt x="33773" y="371501"/>
                </a:lnTo>
                <a:lnTo>
                  <a:pt x="0" y="37150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Shape 63"/>
          <p:cNvSpPr/>
          <p:nvPr/>
        </p:nvSpPr>
        <p:spPr>
          <a:xfrm>
            <a:off x="5154899" y="6511404"/>
            <a:ext cx="132981" cy="118205"/>
          </a:xfrm>
          <a:custGeom>
            <a:avLst/>
            <a:gdLst/>
            <a:ahLst/>
            <a:cxnLst/>
            <a:rect l="l" t="t" r="r" b="b"/>
            <a:pathLst>
              <a:path w="132981" h="118205">
                <a:moveTo>
                  <a:pt x="96850" y="22163"/>
                </a:moveTo>
                <a:cubicBezTo>
                  <a:pt x="93017" y="22163"/>
                  <a:pt x="89300" y="23202"/>
                  <a:pt x="86045" y="25095"/>
                </a:cubicBezTo>
                <a:cubicBezTo>
                  <a:pt x="82397" y="21402"/>
                  <a:pt x="78149" y="18308"/>
                  <a:pt x="73463" y="15976"/>
                </a:cubicBezTo>
                <a:cubicBezTo>
                  <a:pt x="79973" y="10435"/>
                  <a:pt x="88261" y="7388"/>
                  <a:pt x="96850" y="7388"/>
                </a:cubicBezTo>
                <a:cubicBezTo>
                  <a:pt x="116797" y="7388"/>
                  <a:pt x="132981" y="23549"/>
                  <a:pt x="132981" y="43519"/>
                </a:cubicBezTo>
                <a:cubicBezTo>
                  <a:pt x="132981" y="53100"/>
                  <a:pt x="129171" y="62288"/>
                  <a:pt x="122407" y="69053"/>
                </a:cubicBezTo>
                <a:lnTo>
                  <a:pt x="105992" y="85468"/>
                </a:lnTo>
                <a:cubicBezTo>
                  <a:pt x="99228" y="92232"/>
                  <a:pt x="90039" y="96042"/>
                  <a:pt x="80458" y="96042"/>
                </a:cubicBezTo>
                <a:cubicBezTo>
                  <a:pt x="60511" y="96042"/>
                  <a:pt x="44327" y="79881"/>
                  <a:pt x="44327" y="59911"/>
                </a:cubicBezTo>
                <a:cubicBezTo>
                  <a:pt x="44327" y="59564"/>
                  <a:pt x="44327" y="59218"/>
                  <a:pt x="44350" y="58872"/>
                </a:cubicBezTo>
                <a:cubicBezTo>
                  <a:pt x="44465" y="54785"/>
                  <a:pt x="47859" y="51576"/>
                  <a:pt x="51946" y="51692"/>
                </a:cubicBezTo>
                <a:cubicBezTo>
                  <a:pt x="56032" y="51807"/>
                  <a:pt x="59241" y="55201"/>
                  <a:pt x="59126" y="59287"/>
                </a:cubicBezTo>
                <a:cubicBezTo>
                  <a:pt x="59126" y="59495"/>
                  <a:pt x="59126" y="59703"/>
                  <a:pt x="59126" y="59887"/>
                </a:cubicBezTo>
                <a:cubicBezTo>
                  <a:pt x="59126" y="71685"/>
                  <a:pt x="68684" y="81243"/>
                  <a:pt x="80481" y="81243"/>
                </a:cubicBezTo>
                <a:cubicBezTo>
                  <a:pt x="86137" y="81243"/>
                  <a:pt x="91563" y="79003"/>
                  <a:pt x="95580" y="74986"/>
                </a:cubicBezTo>
                <a:lnTo>
                  <a:pt x="111995" y="58571"/>
                </a:lnTo>
                <a:cubicBezTo>
                  <a:pt x="115989" y="54577"/>
                  <a:pt x="118251" y="49129"/>
                  <a:pt x="118251" y="43473"/>
                </a:cubicBezTo>
                <a:cubicBezTo>
                  <a:pt x="118251" y="31675"/>
                  <a:pt x="108693" y="22117"/>
                  <a:pt x="96896" y="22117"/>
                </a:cubicBezTo>
                <a:close/>
                <a:moveTo>
                  <a:pt x="63535" y="40010"/>
                </a:moveTo>
                <a:cubicBezTo>
                  <a:pt x="63097" y="39825"/>
                  <a:pt x="62658" y="39571"/>
                  <a:pt x="62265" y="39294"/>
                </a:cubicBezTo>
                <a:cubicBezTo>
                  <a:pt x="59356" y="37793"/>
                  <a:pt x="56032" y="36939"/>
                  <a:pt x="52546" y="36939"/>
                </a:cubicBezTo>
                <a:cubicBezTo>
                  <a:pt x="46890" y="36939"/>
                  <a:pt x="41464" y="39178"/>
                  <a:pt x="37447" y="43196"/>
                </a:cubicBezTo>
                <a:lnTo>
                  <a:pt x="21032" y="59610"/>
                </a:lnTo>
                <a:cubicBezTo>
                  <a:pt x="17038" y="63604"/>
                  <a:pt x="14776" y="69053"/>
                  <a:pt x="14776" y="74709"/>
                </a:cubicBezTo>
                <a:cubicBezTo>
                  <a:pt x="14776" y="86507"/>
                  <a:pt x="24334" y="96065"/>
                  <a:pt x="36131" y="96065"/>
                </a:cubicBezTo>
                <a:cubicBezTo>
                  <a:pt x="39940" y="96065"/>
                  <a:pt x="43657" y="95049"/>
                  <a:pt x="46913" y="93156"/>
                </a:cubicBezTo>
                <a:cubicBezTo>
                  <a:pt x="50560" y="96850"/>
                  <a:pt x="54808" y="99943"/>
                  <a:pt x="59518" y="102275"/>
                </a:cubicBezTo>
                <a:cubicBezTo>
                  <a:pt x="53008" y="107793"/>
                  <a:pt x="44742" y="110863"/>
                  <a:pt x="36131" y="110863"/>
                </a:cubicBezTo>
                <a:cubicBezTo>
                  <a:pt x="16184" y="110863"/>
                  <a:pt x="0" y="94703"/>
                  <a:pt x="0" y="74732"/>
                </a:cubicBezTo>
                <a:cubicBezTo>
                  <a:pt x="0" y="65151"/>
                  <a:pt x="3809" y="55963"/>
                  <a:pt x="10574" y="49198"/>
                </a:cubicBezTo>
                <a:lnTo>
                  <a:pt x="26989" y="32783"/>
                </a:lnTo>
                <a:cubicBezTo>
                  <a:pt x="33753" y="26019"/>
                  <a:pt x="42942" y="22210"/>
                  <a:pt x="52523" y="22210"/>
                </a:cubicBezTo>
                <a:cubicBezTo>
                  <a:pt x="72516" y="22210"/>
                  <a:pt x="88654" y="38509"/>
                  <a:pt x="88654" y="58433"/>
                </a:cubicBezTo>
                <a:cubicBezTo>
                  <a:pt x="88654" y="58733"/>
                  <a:pt x="88654" y="59033"/>
                  <a:pt x="88654" y="59333"/>
                </a:cubicBezTo>
                <a:cubicBezTo>
                  <a:pt x="88561" y="63420"/>
                  <a:pt x="85168" y="66629"/>
                  <a:pt x="81081" y="66536"/>
                </a:cubicBezTo>
                <a:cubicBezTo>
                  <a:pt x="76995" y="66444"/>
                  <a:pt x="73786" y="63050"/>
                  <a:pt x="73878" y="58964"/>
                </a:cubicBezTo>
                <a:cubicBezTo>
                  <a:pt x="73878" y="58779"/>
                  <a:pt x="73878" y="58618"/>
                  <a:pt x="73878" y="58433"/>
                </a:cubicBezTo>
                <a:cubicBezTo>
                  <a:pt x="73878" y="50653"/>
                  <a:pt x="69722" y="43819"/>
                  <a:pt x="63535" y="4005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5342284" y="6470879"/>
            <a:ext cx="6464812" cy="168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93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https://www.dga.or.th/our-services/one-stop-service/open-government-data/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เป้าหมายการเรียนรู้ใน 1 ชั่วโมง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905000"/>
            <a:ext cx="3638550" cy="3886200"/>
          </a:xfrm>
          <a:custGeom>
            <a:avLst/>
            <a:gdLst/>
            <a:ahLst/>
            <a:cxnLst/>
            <a:rect l="l" t="t" r="r" b="b"/>
            <a:pathLst>
              <a:path w="3638550" h="3886200">
                <a:moveTo>
                  <a:pt x="0" y="0"/>
                </a:moveTo>
                <a:lnTo>
                  <a:pt x="3638550" y="0"/>
                </a:lnTo>
                <a:lnTo>
                  <a:pt x="363855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905000"/>
            <a:ext cx="38100" cy="3886200"/>
          </a:xfrm>
          <a:custGeom>
            <a:avLst/>
            <a:gdLst/>
            <a:ahLst/>
            <a:cxnLst/>
            <a:rect l="l" t="t" r="r" b="b"/>
            <a:pathLst>
              <a:path w="38100" h="3886200">
                <a:moveTo>
                  <a:pt x="0" y="0"/>
                </a:moveTo>
                <a:lnTo>
                  <a:pt x="38100" y="0"/>
                </a:lnTo>
                <a:lnTo>
                  <a:pt x="3810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47700" y="2133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814388" y="2286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295400" y="2209800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2819400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ระบุแหล่งข้อมูลหลัก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7700" y="3200400"/>
            <a:ext cx="3238500" cy="1666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สามารถระบุแหล่งข้อมูลสุขภาพหลักของไทยได้อย่างถูกต้อง ทั้งข้อมูลจากภาครัฐ หน่วยงานวิจัย และแหล่งข้อมูลระหว่างประเทศ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7700" y="5025391"/>
            <a:ext cx="3162300" cy="7620"/>
          </a:xfrm>
          <a:custGeom>
            <a:avLst/>
            <a:gdLst/>
            <a:ahLst/>
            <a:cxnLst/>
            <a:rect l="l" t="t" r="r" b="b"/>
            <a:pathLst>
              <a:path w="3162300" h="7620">
                <a:moveTo>
                  <a:pt x="0" y="0"/>
                </a:moveTo>
                <a:lnTo>
                  <a:pt x="3162300" y="0"/>
                </a:lnTo>
                <a:lnTo>
                  <a:pt x="31623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47700" y="5181600"/>
            <a:ext cx="32289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MOPH • NHSO • DDC • NSO • WHO • World Bank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86250" y="1905000"/>
            <a:ext cx="3638550" cy="3886200"/>
          </a:xfrm>
          <a:custGeom>
            <a:avLst/>
            <a:gdLst/>
            <a:ahLst/>
            <a:cxnLst/>
            <a:rect l="l" t="t" r="r" b="b"/>
            <a:pathLst>
              <a:path w="3638550" h="3886200">
                <a:moveTo>
                  <a:pt x="0" y="0"/>
                </a:moveTo>
                <a:lnTo>
                  <a:pt x="3638550" y="0"/>
                </a:lnTo>
                <a:lnTo>
                  <a:pt x="363855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286250" y="1905000"/>
            <a:ext cx="38100" cy="3886200"/>
          </a:xfrm>
          <a:custGeom>
            <a:avLst/>
            <a:gdLst/>
            <a:ahLst/>
            <a:cxnLst/>
            <a:rect l="l" t="t" r="r" b="b"/>
            <a:pathLst>
              <a:path w="38100" h="3886200">
                <a:moveTo>
                  <a:pt x="0" y="0"/>
                </a:moveTo>
                <a:lnTo>
                  <a:pt x="38100" y="0"/>
                </a:lnTo>
                <a:lnTo>
                  <a:pt x="3810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533900" y="2133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686300" y="2286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181600" y="2209800"/>
            <a:ext cx="514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33900" y="2819400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เลือกแหล่งให้เหมาะสม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533900" y="3200400"/>
            <a:ext cx="3238500" cy="1857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เลือกแหล่งข้อมูลให้เหมาะสมกับคำถามเชิงนโยบาย โดยพิจารณาจาก coverage, granularity, timeliness และ comparability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533900" y="5215891"/>
            <a:ext cx="3162300" cy="7620"/>
          </a:xfrm>
          <a:custGeom>
            <a:avLst/>
            <a:gdLst/>
            <a:ahLst/>
            <a:cxnLst/>
            <a:rect l="l" t="t" r="r" b="b"/>
            <a:pathLst>
              <a:path w="3162300" h="7620">
                <a:moveTo>
                  <a:pt x="0" y="0"/>
                </a:moveTo>
                <a:lnTo>
                  <a:pt x="3162300" y="0"/>
                </a:lnTo>
                <a:lnTo>
                  <a:pt x="31623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533900" y="5372100"/>
            <a:ext cx="3228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Coverage • Granularity • Timeliness • Access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72450" y="1905000"/>
            <a:ext cx="3638550" cy="3886200"/>
          </a:xfrm>
          <a:custGeom>
            <a:avLst/>
            <a:gdLst/>
            <a:ahLst/>
            <a:cxnLst/>
            <a:rect l="l" t="t" r="r" b="b"/>
            <a:pathLst>
              <a:path w="3638550" h="3886200">
                <a:moveTo>
                  <a:pt x="0" y="0"/>
                </a:moveTo>
                <a:lnTo>
                  <a:pt x="3638550" y="0"/>
                </a:lnTo>
                <a:lnTo>
                  <a:pt x="363855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172450" y="1905000"/>
            <a:ext cx="38100" cy="3886200"/>
          </a:xfrm>
          <a:custGeom>
            <a:avLst/>
            <a:gdLst/>
            <a:ahLst/>
            <a:cxnLst/>
            <a:rect l="l" t="t" r="r" b="b"/>
            <a:pathLst>
              <a:path w="38100" h="3886200">
                <a:moveTo>
                  <a:pt x="0" y="0"/>
                </a:moveTo>
                <a:lnTo>
                  <a:pt x="38100" y="0"/>
                </a:lnTo>
                <a:lnTo>
                  <a:pt x="38100" y="3886200"/>
                </a:lnTo>
                <a:lnTo>
                  <a:pt x="0" y="3886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420100" y="2133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572500" y="2286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9067800" y="2209800"/>
            <a:ext cx="495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20100" y="2819400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เข้าใจข้อจำกัด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420100" y="3200400"/>
            <a:ext cx="3238500" cy="1857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เข้าใจข้อจำกัดและความเหมาะสมของข้อมูลแต่ละแหล่ง เพื่อใช้ข้อมูลอย่างมีวิจารณญาณและหลีกเลี่ยงความผิดพลาดในการตีความ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420100" y="5215891"/>
            <a:ext cx="3162300" cy="7620"/>
          </a:xfrm>
          <a:custGeom>
            <a:avLst/>
            <a:gdLst/>
            <a:ahLst/>
            <a:cxnLst/>
            <a:rect l="l" t="t" r="r" b="b"/>
            <a:pathLst>
              <a:path w="3162300" h="7620">
                <a:moveTo>
                  <a:pt x="0" y="0"/>
                </a:moveTo>
                <a:lnTo>
                  <a:pt x="3162300" y="0"/>
                </a:lnTo>
                <a:lnTo>
                  <a:pt x="31623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420100" y="5372100"/>
            <a:ext cx="3228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Data Quality • Limitations • Triangulation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00050" y="59436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400050" y="59436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9600" y="61417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19150" y="6096000"/>
            <a:ext cx="1091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หลักการสำคัญ:</a:t>
            </a: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การเลือกแหล่งข้อมูลที่ถูกต้องเป็นพื้นฐานของการวิเคราะห์นโยบายที่มีคุณภาพ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Government Data Catalog (GDCatalog)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ค้นหา metadata ของชุดข้อมูลภาครัฐ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5600700" cy="4133850"/>
          </a:xfrm>
          <a:custGeom>
            <a:avLst/>
            <a:gdLst/>
            <a:ahLst/>
            <a:cxnLst/>
            <a:rect l="l" t="t" r="r" b="b"/>
            <a:pathLst>
              <a:path w="5600700" h="4133850">
                <a:moveTo>
                  <a:pt x="0" y="0"/>
                </a:moveTo>
                <a:lnTo>
                  <a:pt x="5600700" y="0"/>
                </a:lnTo>
                <a:lnTo>
                  <a:pt x="5600700" y="4133850"/>
                </a:lnTo>
                <a:lnTo>
                  <a:pt x="0" y="41338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4133850"/>
          </a:xfrm>
          <a:custGeom>
            <a:avLst/>
            <a:gdLst/>
            <a:ahLst/>
            <a:cxnLst/>
            <a:rect l="l" t="t" r="r" b="b"/>
            <a:pathLst>
              <a:path w="38100" h="4133850">
                <a:moveTo>
                  <a:pt x="0" y="0"/>
                </a:moveTo>
                <a:lnTo>
                  <a:pt x="38100" y="0"/>
                </a:lnTo>
                <a:lnTo>
                  <a:pt x="38100" y="4133850"/>
                </a:lnTo>
                <a:lnTo>
                  <a:pt x="0" y="4133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21506" y="2034546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20836" y="83939"/>
                </a:moveTo>
                <a:lnTo>
                  <a:pt x="12055" y="110207"/>
                </a:lnTo>
                <a:lnTo>
                  <a:pt x="12055" y="35719"/>
                </a:lnTo>
                <a:cubicBezTo>
                  <a:pt x="12055" y="22585"/>
                  <a:pt x="22733" y="11906"/>
                  <a:pt x="35868" y="11906"/>
                </a:cubicBezTo>
                <a:lnTo>
                  <a:pt x="87474" y="11906"/>
                </a:lnTo>
                <a:cubicBezTo>
                  <a:pt x="92608" y="11906"/>
                  <a:pt x="97631" y="13581"/>
                  <a:pt x="101761" y="16669"/>
                </a:cubicBezTo>
                <a:lnTo>
                  <a:pt x="116049" y="27384"/>
                </a:lnTo>
                <a:cubicBezTo>
                  <a:pt x="118095" y="28947"/>
                  <a:pt x="120625" y="29766"/>
                  <a:pt x="123192" y="29766"/>
                </a:cubicBezTo>
                <a:lnTo>
                  <a:pt x="166836" y="29766"/>
                </a:lnTo>
                <a:cubicBezTo>
                  <a:pt x="179970" y="29766"/>
                  <a:pt x="190649" y="40444"/>
                  <a:pt x="190649" y="53578"/>
                </a:cubicBezTo>
                <a:lnTo>
                  <a:pt x="190649" y="59531"/>
                </a:lnTo>
                <a:lnTo>
                  <a:pt x="54694" y="59531"/>
                </a:lnTo>
                <a:cubicBezTo>
                  <a:pt x="39328" y="59531"/>
                  <a:pt x="25673" y="69354"/>
                  <a:pt x="20799" y="83939"/>
                </a:cubicBezTo>
                <a:close/>
                <a:moveTo>
                  <a:pt x="177775" y="166688"/>
                </a:moveTo>
                <a:lnTo>
                  <a:pt x="36835" y="166688"/>
                </a:lnTo>
                <a:cubicBezTo>
                  <a:pt x="24631" y="166688"/>
                  <a:pt x="16036" y="154744"/>
                  <a:pt x="19906" y="143173"/>
                </a:cubicBezTo>
                <a:lnTo>
                  <a:pt x="37765" y="89595"/>
                </a:lnTo>
                <a:cubicBezTo>
                  <a:pt x="40184" y="82302"/>
                  <a:pt x="47030" y="77391"/>
                  <a:pt x="54694" y="77391"/>
                </a:cubicBezTo>
                <a:lnTo>
                  <a:pt x="195635" y="77391"/>
                </a:lnTo>
                <a:cubicBezTo>
                  <a:pt x="207838" y="77391"/>
                  <a:pt x="216433" y="89334"/>
                  <a:pt x="212564" y="100905"/>
                </a:cubicBezTo>
                <a:lnTo>
                  <a:pt x="194704" y="154484"/>
                </a:lnTo>
                <a:cubicBezTo>
                  <a:pt x="192286" y="161776"/>
                  <a:pt x="185440" y="166688"/>
                  <a:pt x="177775" y="1666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2019300"/>
            <a:ext cx="500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GDCatalog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4003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ระบบจัดการบัญชีข้อมูลภาครัฐและ metadata กลาง ช่วยให้ค้นหาข้อมูลที่มีอยู่ในหน่วยงานต่างๆ ได้สะดวก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410" y="3051810"/>
            <a:ext cx="5189220" cy="2712720"/>
          </a:xfrm>
          <a:custGeom>
            <a:avLst/>
            <a:gdLst/>
            <a:ahLst/>
            <a:cxnLst/>
            <a:rect l="l" t="t" r="r" b="b"/>
            <a:pathLst>
              <a:path w="5189220" h="2712720">
                <a:moveTo>
                  <a:pt x="0" y="0"/>
                </a:moveTo>
                <a:lnTo>
                  <a:pt x="5189220" y="0"/>
                </a:lnTo>
                <a:lnTo>
                  <a:pt x="5189220" y="2712720"/>
                </a:lnTo>
                <a:lnTo>
                  <a:pt x="0" y="27127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69620" y="3208018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โครงสร้างข้อมูล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9620" y="3607957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41045" y="3607957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188720" y="3512818"/>
            <a:ext cx="4457700" cy="495300"/>
          </a:xfrm>
          <a:custGeom>
            <a:avLst/>
            <a:gdLst/>
            <a:ahLst/>
            <a:cxnLst/>
            <a:rect l="l" t="t" r="r" b="b"/>
            <a:pathLst>
              <a:path w="4457700" h="495300">
                <a:moveTo>
                  <a:pt x="0" y="0"/>
                </a:moveTo>
                <a:lnTo>
                  <a:pt x="4457700" y="0"/>
                </a:lnTo>
                <a:lnTo>
                  <a:pt x="44577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264920" y="3589018"/>
            <a:ext cx="4371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64920" y="3779518"/>
            <a:ext cx="4362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ผู้สร้าง/เจ้าของข้อมูล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152775" y="40842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69620" y="44079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1045" y="4407936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188720" y="4312807"/>
            <a:ext cx="4457700" cy="495300"/>
          </a:xfrm>
          <a:custGeom>
            <a:avLst/>
            <a:gdLst/>
            <a:ahLst/>
            <a:cxnLst/>
            <a:rect l="l" t="t" r="r" b="b"/>
            <a:pathLst>
              <a:path w="4457700" h="495300">
                <a:moveTo>
                  <a:pt x="0" y="0"/>
                </a:moveTo>
                <a:lnTo>
                  <a:pt x="4457700" y="0"/>
                </a:lnTo>
                <a:lnTo>
                  <a:pt x="44577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264920" y="4389007"/>
            <a:ext cx="4371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Metadata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64920" y="4579507"/>
            <a:ext cx="4362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คำอธิบายชุดข้อมูล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152775" y="4884186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69620" y="520791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41045" y="5207915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88720" y="5112786"/>
            <a:ext cx="4457700" cy="495300"/>
          </a:xfrm>
          <a:custGeom>
            <a:avLst/>
            <a:gdLst/>
            <a:ahLst/>
            <a:cxnLst/>
            <a:rect l="l" t="t" r="r" b="b"/>
            <a:pathLst>
              <a:path w="4457700" h="495300">
                <a:moveTo>
                  <a:pt x="0" y="0"/>
                </a:moveTo>
                <a:lnTo>
                  <a:pt x="4457700" y="0"/>
                </a:lnTo>
                <a:lnTo>
                  <a:pt x="44577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264920" y="5188986"/>
            <a:ext cx="4371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GDCatalog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64920" y="5379486"/>
            <a:ext cx="4362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ระบบค้นหากลาง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1250" y="1828800"/>
            <a:ext cx="5619750" cy="1485900"/>
          </a:xfrm>
          <a:custGeom>
            <a:avLst/>
            <a:gdLst/>
            <a:ahLst/>
            <a:cxnLst/>
            <a:rect l="l" t="t" r="r" b="b"/>
            <a:pathLst>
              <a:path w="5619750" h="1485900">
                <a:moveTo>
                  <a:pt x="0" y="0"/>
                </a:moveTo>
                <a:lnTo>
                  <a:pt x="5619750" y="0"/>
                </a:lnTo>
                <a:lnTo>
                  <a:pt x="5619750" y="1485900"/>
                </a:lnTo>
                <a:lnTo>
                  <a:pt x="0" y="14859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405563" y="20345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677025" y="2019300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Metadata ที่บันทึก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03181" y="24384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600825" y="2400300"/>
            <a:ext cx="714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ชื่อชุดข้อมูล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060656" y="24384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258300" y="2400300"/>
            <a:ext cx="590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คำอธิบาย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03181" y="27051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600825" y="2667000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หน่วยงานเจ้าของ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060656" y="27051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9258300" y="2667000"/>
            <a:ext cx="676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วันที่อัปเดต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03181" y="29718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600825" y="2933700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รูปแบบไฟล์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060656" y="29718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9258300" y="2933700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เงื่อนไขการใช้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10300" y="3467100"/>
            <a:ext cx="5600700" cy="2676525"/>
          </a:xfrm>
          <a:custGeom>
            <a:avLst/>
            <a:gdLst/>
            <a:ahLst/>
            <a:cxnLst/>
            <a:rect l="l" t="t" r="r" b="b"/>
            <a:pathLst>
              <a:path w="5600700" h="2676525">
                <a:moveTo>
                  <a:pt x="0" y="0"/>
                </a:moveTo>
                <a:lnTo>
                  <a:pt x="5600700" y="0"/>
                </a:lnTo>
                <a:lnTo>
                  <a:pt x="5600700" y="2676525"/>
                </a:lnTo>
                <a:lnTo>
                  <a:pt x="0" y="267652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210300" y="3467100"/>
            <a:ext cx="38100" cy="2676525"/>
          </a:xfrm>
          <a:custGeom>
            <a:avLst/>
            <a:gdLst/>
            <a:ahLst/>
            <a:cxnLst/>
            <a:rect l="l" t="t" r="r" b="b"/>
            <a:pathLst>
              <a:path w="38100" h="2676525">
                <a:moveTo>
                  <a:pt x="0" y="0"/>
                </a:moveTo>
                <a:lnTo>
                  <a:pt x="38100" y="0"/>
                </a:lnTo>
                <a:lnTo>
                  <a:pt x="38100" y="2676525"/>
                </a:lnTo>
                <a:lnTo>
                  <a:pt x="0" y="2676525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443663" y="36957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696075" y="3657600"/>
            <a:ext cx="5010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23660" y="4042410"/>
            <a:ext cx="5189220" cy="579120"/>
          </a:xfrm>
          <a:custGeom>
            <a:avLst/>
            <a:gdLst/>
            <a:ahLst/>
            <a:cxnLst/>
            <a:rect l="l" t="t" r="r" b="b"/>
            <a:pathLst>
              <a:path w="5189220" h="579120">
                <a:moveTo>
                  <a:pt x="0" y="0"/>
                </a:moveTo>
                <a:lnTo>
                  <a:pt x="5189220" y="0"/>
                </a:lnTo>
                <a:lnTo>
                  <a:pt x="518922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541770" y="4160518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ค้นหาข้อมูลที่มีอยู่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41770" y="4351018"/>
            <a:ext cx="5010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รู้ว่าหน่วยงานไหนมีข้อมูลอะไร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23660" y="4705235"/>
            <a:ext cx="5189220" cy="579120"/>
          </a:xfrm>
          <a:custGeom>
            <a:avLst/>
            <a:gdLst/>
            <a:ahLst/>
            <a:cxnLst/>
            <a:rect l="l" t="t" r="r" b="b"/>
            <a:pathLst>
              <a:path w="5189220" h="579120">
                <a:moveTo>
                  <a:pt x="0" y="0"/>
                </a:moveTo>
                <a:lnTo>
                  <a:pt x="5189220" y="0"/>
                </a:lnTo>
                <a:lnTo>
                  <a:pt x="518922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541770" y="4823343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ประเมินความสามารถในการเข้าถึง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541770" y="5013843"/>
            <a:ext cx="5010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เปิด/ปิด/ขอผ่าน FOI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23660" y="5368050"/>
            <a:ext cx="5189220" cy="579120"/>
          </a:xfrm>
          <a:custGeom>
            <a:avLst/>
            <a:gdLst/>
            <a:ahLst/>
            <a:cxnLst/>
            <a:rect l="l" t="t" r="r" b="b"/>
            <a:pathLst>
              <a:path w="5189220" h="579120">
                <a:moveTo>
                  <a:pt x="0" y="0"/>
                </a:moveTo>
                <a:lnTo>
                  <a:pt x="5189220" y="0"/>
                </a:lnTo>
                <a:lnTo>
                  <a:pt x="518922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6541770" y="5486167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วางแผนการขอข้อมูล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541770" y="5676667"/>
            <a:ext cx="5010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รู้จุดติดต่อที่ถูกต้อง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210300" y="6293765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0" y="0"/>
                </a:moveTo>
                <a:lnTo>
                  <a:pt x="5600700" y="0"/>
                </a:lnTo>
                <a:lnTo>
                  <a:pt x="56007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6210300" y="6293765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6354366" y="6453783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9258" y="25003"/>
                </a:moveTo>
                <a:cubicBezTo>
                  <a:pt x="104935" y="25003"/>
                  <a:pt x="100742" y="26175"/>
                  <a:pt x="97069" y="28311"/>
                </a:cubicBezTo>
                <a:cubicBezTo>
                  <a:pt x="92954" y="24144"/>
                  <a:pt x="88162" y="20654"/>
                  <a:pt x="82875" y="18023"/>
                </a:cubicBezTo>
                <a:cubicBezTo>
                  <a:pt x="90220" y="11772"/>
                  <a:pt x="99570" y="8334"/>
                  <a:pt x="109258" y="8334"/>
                </a:cubicBezTo>
                <a:cubicBezTo>
                  <a:pt x="131761" y="8334"/>
                  <a:pt x="150019" y="26566"/>
                  <a:pt x="150019" y="49095"/>
                </a:cubicBezTo>
                <a:cubicBezTo>
                  <a:pt x="150019" y="59903"/>
                  <a:pt x="145721" y="70269"/>
                  <a:pt x="138090" y="77900"/>
                </a:cubicBezTo>
                <a:lnTo>
                  <a:pt x="119572" y="96418"/>
                </a:lnTo>
                <a:cubicBezTo>
                  <a:pt x="111941" y="104049"/>
                  <a:pt x="101575" y="108347"/>
                  <a:pt x="90767" y="108347"/>
                </a:cubicBezTo>
                <a:cubicBezTo>
                  <a:pt x="68264" y="108347"/>
                  <a:pt x="50006" y="90115"/>
                  <a:pt x="50006" y="67587"/>
                </a:cubicBezTo>
                <a:cubicBezTo>
                  <a:pt x="50006" y="67196"/>
                  <a:pt x="50006" y="66805"/>
                  <a:pt x="50032" y="66415"/>
                </a:cubicBezTo>
                <a:cubicBezTo>
                  <a:pt x="50163" y="61805"/>
                  <a:pt x="53991" y="58184"/>
                  <a:pt x="58601" y="58315"/>
                </a:cubicBezTo>
                <a:cubicBezTo>
                  <a:pt x="63211" y="58445"/>
                  <a:pt x="66831" y="62273"/>
                  <a:pt x="66701" y="66883"/>
                </a:cubicBezTo>
                <a:cubicBezTo>
                  <a:pt x="66701" y="67118"/>
                  <a:pt x="66701" y="67352"/>
                  <a:pt x="66701" y="67561"/>
                </a:cubicBezTo>
                <a:cubicBezTo>
                  <a:pt x="66701" y="80869"/>
                  <a:pt x="77484" y="91652"/>
                  <a:pt x="90793" y="91652"/>
                </a:cubicBezTo>
                <a:cubicBezTo>
                  <a:pt x="97174" y="91652"/>
                  <a:pt x="103294" y="89126"/>
                  <a:pt x="107826" y="84594"/>
                </a:cubicBezTo>
                <a:lnTo>
                  <a:pt x="126344" y="66076"/>
                </a:lnTo>
                <a:cubicBezTo>
                  <a:pt x="130850" y="61570"/>
                  <a:pt x="133402" y="55424"/>
                  <a:pt x="133402" y="49043"/>
                </a:cubicBezTo>
                <a:cubicBezTo>
                  <a:pt x="133402" y="35734"/>
                  <a:pt x="122619" y="24951"/>
                  <a:pt x="109311" y="24951"/>
                </a:cubicBezTo>
                <a:close/>
                <a:moveTo>
                  <a:pt x="71676" y="45136"/>
                </a:moveTo>
                <a:cubicBezTo>
                  <a:pt x="71181" y="44927"/>
                  <a:pt x="70686" y="44641"/>
                  <a:pt x="70243" y="44328"/>
                </a:cubicBezTo>
                <a:cubicBezTo>
                  <a:pt x="66961" y="42636"/>
                  <a:pt x="63211" y="41672"/>
                  <a:pt x="59278" y="41672"/>
                </a:cubicBezTo>
                <a:cubicBezTo>
                  <a:pt x="52897" y="41672"/>
                  <a:pt x="46777" y="44198"/>
                  <a:pt x="42245" y="48730"/>
                </a:cubicBezTo>
                <a:lnTo>
                  <a:pt x="23727" y="67248"/>
                </a:lnTo>
                <a:cubicBezTo>
                  <a:pt x="19221" y="71754"/>
                  <a:pt x="16669" y="77900"/>
                  <a:pt x="16669" y="84281"/>
                </a:cubicBezTo>
                <a:cubicBezTo>
                  <a:pt x="16669" y="97590"/>
                  <a:pt x="27451" y="108373"/>
                  <a:pt x="40760" y="108373"/>
                </a:cubicBezTo>
                <a:cubicBezTo>
                  <a:pt x="45058" y="108373"/>
                  <a:pt x="49251" y="107227"/>
                  <a:pt x="52923" y="105091"/>
                </a:cubicBezTo>
                <a:cubicBezTo>
                  <a:pt x="57038" y="109258"/>
                  <a:pt x="61831" y="112748"/>
                  <a:pt x="67144" y="115379"/>
                </a:cubicBezTo>
                <a:cubicBezTo>
                  <a:pt x="59799" y="121604"/>
                  <a:pt x="50475" y="125068"/>
                  <a:pt x="40760" y="125068"/>
                </a:cubicBezTo>
                <a:cubicBezTo>
                  <a:pt x="18257" y="125068"/>
                  <a:pt x="0" y="106836"/>
                  <a:pt x="0" y="84307"/>
                </a:cubicBezTo>
                <a:cubicBezTo>
                  <a:pt x="0" y="73499"/>
                  <a:pt x="4297" y="63133"/>
                  <a:pt x="11929" y="55502"/>
                </a:cubicBezTo>
                <a:lnTo>
                  <a:pt x="30447" y="36984"/>
                </a:lnTo>
                <a:cubicBezTo>
                  <a:pt x="38078" y="29353"/>
                  <a:pt x="48444" y="25055"/>
                  <a:pt x="59252" y="25055"/>
                </a:cubicBezTo>
                <a:cubicBezTo>
                  <a:pt x="81807" y="25055"/>
                  <a:pt x="100013" y="43443"/>
                  <a:pt x="100013" y="65920"/>
                </a:cubicBezTo>
                <a:cubicBezTo>
                  <a:pt x="100013" y="66258"/>
                  <a:pt x="100013" y="66597"/>
                  <a:pt x="100013" y="66935"/>
                </a:cubicBezTo>
                <a:cubicBezTo>
                  <a:pt x="99908" y="71545"/>
                  <a:pt x="96080" y="75166"/>
                  <a:pt x="91470" y="75061"/>
                </a:cubicBezTo>
                <a:cubicBezTo>
                  <a:pt x="86860" y="74957"/>
                  <a:pt x="83240" y="71129"/>
                  <a:pt x="83344" y="66519"/>
                </a:cubicBezTo>
                <a:cubicBezTo>
                  <a:pt x="83344" y="66310"/>
                  <a:pt x="83344" y="66128"/>
                  <a:pt x="83344" y="65920"/>
                </a:cubicBezTo>
                <a:cubicBezTo>
                  <a:pt x="83344" y="57143"/>
                  <a:pt x="78656" y="49433"/>
                  <a:pt x="71676" y="451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572250" y="6408065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https://gdhelppage.gdcatalog.go.th/gdcatalog/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การเข้าถึงข้อมูลที่ไม่เปิดเผย (FOI)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ช่องทางขอข้อมูลที่ไม่ได้เปิดผ่าน พ.ร.บ.ข้อมูลข่าวสารของราชการ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5600700" cy="4171950"/>
          </a:xfrm>
          <a:custGeom>
            <a:avLst/>
            <a:gdLst/>
            <a:ahLst/>
            <a:cxnLst/>
            <a:rect l="l" t="t" r="r" b="b"/>
            <a:pathLst>
              <a:path w="5600700" h="4171950">
                <a:moveTo>
                  <a:pt x="0" y="0"/>
                </a:moveTo>
                <a:lnTo>
                  <a:pt x="5600700" y="0"/>
                </a:lnTo>
                <a:lnTo>
                  <a:pt x="5600700" y="4171950"/>
                </a:lnTo>
                <a:lnTo>
                  <a:pt x="0" y="41719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4171950"/>
          </a:xfrm>
          <a:custGeom>
            <a:avLst/>
            <a:gdLst/>
            <a:ahLst/>
            <a:cxnLst/>
            <a:rect l="l" t="t" r="r" b="b"/>
            <a:pathLst>
              <a:path w="38100" h="4171950">
                <a:moveTo>
                  <a:pt x="0" y="0"/>
                </a:moveTo>
                <a:lnTo>
                  <a:pt x="38100" y="0"/>
                </a:lnTo>
                <a:lnTo>
                  <a:pt x="38100" y="4171950"/>
                </a:lnTo>
                <a:lnTo>
                  <a:pt x="0" y="41719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21506" y="2034546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63103" y="57076"/>
                </a:moveTo>
                <a:lnTo>
                  <a:pt x="56145" y="50118"/>
                </a:lnTo>
                <a:cubicBezTo>
                  <a:pt x="51495" y="45467"/>
                  <a:pt x="51495" y="37914"/>
                  <a:pt x="56145" y="33263"/>
                </a:cubicBezTo>
                <a:lnTo>
                  <a:pt x="98822" y="-9451"/>
                </a:lnTo>
                <a:cubicBezTo>
                  <a:pt x="103473" y="-14101"/>
                  <a:pt x="111026" y="-14101"/>
                  <a:pt x="115677" y="-9451"/>
                </a:cubicBezTo>
                <a:lnTo>
                  <a:pt x="122634" y="-2456"/>
                </a:lnTo>
                <a:cubicBezTo>
                  <a:pt x="127285" y="2195"/>
                  <a:pt x="127285" y="9748"/>
                  <a:pt x="122634" y="14399"/>
                </a:cubicBezTo>
                <a:lnTo>
                  <a:pt x="79958" y="57076"/>
                </a:lnTo>
                <a:cubicBezTo>
                  <a:pt x="75307" y="61726"/>
                  <a:pt x="67754" y="61726"/>
                  <a:pt x="63103" y="57076"/>
                </a:cubicBezTo>
                <a:close/>
                <a:moveTo>
                  <a:pt x="102691" y="78767"/>
                </a:moveTo>
                <a:lnTo>
                  <a:pt x="91008" y="67084"/>
                </a:lnTo>
                <a:lnTo>
                  <a:pt x="132680" y="25412"/>
                </a:lnTo>
                <a:lnTo>
                  <a:pt x="177105" y="69838"/>
                </a:lnTo>
                <a:lnTo>
                  <a:pt x="135434" y="111509"/>
                </a:lnTo>
                <a:lnTo>
                  <a:pt x="123751" y="99826"/>
                </a:lnTo>
                <a:lnTo>
                  <a:pt x="37430" y="186147"/>
                </a:lnTo>
                <a:cubicBezTo>
                  <a:pt x="31626" y="191951"/>
                  <a:pt x="22213" y="191951"/>
                  <a:pt x="16371" y="186147"/>
                </a:cubicBezTo>
                <a:cubicBezTo>
                  <a:pt x="10530" y="180342"/>
                  <a:pt x="10567" y="170929"/>
                  <a:pt x="16371" y="165088"/>
                </a:cubicBezTo>
                <a:lnTo>
                  <a:pt x="102691" y="78767"/>
                </a:lnTo>
                <a:close/>
                <a:moveTo>
                  <a:pt x="145442" y="139378"/>
                </a:moveTo>
                <a:cubicBezTo>
                  <a:pt x="140791" y="134727"/>
                  <a:pt x="140791" y="127174"/>
                  <a:pt x="145442" y="122523"/>
                </a:cubicBezTo>
                <a:lnTo>
                  <a:pt x="188119" y="79846"/>
                </a:lnTo>
                <a:cubicBezTo>
                  <a:pt x="192770" y="75195"/>
                  <a:pt x="200323" y="75195"/>
                  <a:pt x="204974" y="79846"/>
                </a:cubicBezTo>
                <a:lnTo>
                  <a:pt x="211931" y="86804"/>
                </a:lnTo>
                <a:cubicBezTo>
                  <a:pt x="216582" y="91455"/>
                  <a:pt x="216582" y="99008"/>
                  <a:pt x="211931" y="103659"/>
                </a:cubicBezTo>
                <a:lnTo>
                  <a:pt x="169255" y="146372"/>
                </a:lnTo>
                <a:cubicBezTo>
                  <a:pt x="164604" y="151023"/>
                  <a:pt x="157051" y="151023"/>
                  <a:pt x="152400" y="146372"/>
                </a:cubicBezTo>
                <a:lnTo>
                  <a:pt x="145442" y="139415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2019300"/>
            <a:ext cx="500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พ.ร.บ. ข้อมูลข่าวสารฯ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4003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พ.ร.บ.ข้อมูลข่าวสารของราชการ พ.ศ. 2540 รับรองสิทธิของประชาชนในการเข้าถึงข้อมูลของรัฐ ยกเว้นข้อมูลที่ต้องห้ามตามกฎหมาย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410" y="3051810"/>
            <a:ext cx="5189220" cy="2750820"/>
          </a:xfrm>
          <a:custGeom>
            <a:avLst/>
            <a:gdLst/>
            <a:ahLst/>
            <a:cxnLst/>
            <a:rect l="l" t="t" r="r" b="b"/>
            <a:pathLst>
              <a:path w="5189220" h="2750820">
                <a:moveTo>
                  <a:pt x="0" y="0"/>
                </a:moveTo>
                <a:lnTo>
                  <a:pt x="5189220" y="0"/>
                </a:lnTo>
                <a:lnTo>
                  <a:pt x="5189220" y="2750820"/>
                </a:lnTo>
                <a:lnTo>
                  <a:pt x="0" y="27508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69620" y="3208018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กระบวนการขอข้อมูล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9620" y="35128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41045" y="3512818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88720" y="3569968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ยื่นคำร้องเป็นหนังสือ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152775" y="389381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69620" y="41224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41045" y="4122418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8720" y="4179568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หน่วยงานพิจารณา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152775" y="450341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69620" y="47320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41045" y="4732018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88720" y="4789168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ตอบกลับภายใน 15 วัน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152775" y="511301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50423" y="149602"/>
                </a:moveTo>
                <a:cubicBezTo>
                  <a:pt x="54144" y="153323"/>
                  <a:pt x="60186" y="153323"/>
                  <a:pt x="63907" y="149602"/>
                </a:cubicBezTo>
                <a:lnTo>
                  <a:pt x="111532" y="101977"/>
                </a:lnTo>
                <a:cubicBezTo>
                  <a:pt x="115253" y="98256"/>
                  <a:pt x="115253" y="92214"/>
                  <a:pt x="111532" y="88493"/>
                </a:cubicBezTo>
                <a:cubicBezTo>
                  <a:pt x="107811" y="84773"/>
                  <a:pt x="101769" y="84773"/>
                  <a:pt x="98048" y="88493"/>
                </a:cubicBezTo>
                <a:lnTo>
                  <a:pt x="66675" y="119866"/>
                </a:lnTo>
                <a:lnTo>
                  <a:pt x="66675" y="9525"/>
                </a:lnTo>
                <a:cubicBezTo>
                  <a:pt x="66675" y="4256"/>
                  <a:pt x="62419" y="0"/>
                  <a:pt x="57150" y="0"/>
                </a:cubicBezTo>
                <a:cubicBezTo>
                  <a:pt x="51881" y="0"/>
                  <a:pt x="47625" y="4256"/>
                  <a:pt x="47625" y="9525"/>
                </a:cubicBezTo>
                <a:lnTo>
                  <a:pt x="47625" y="119866"/>
                </a:lnTo>
                <a:lnTo>
                  <a:pt x="16252" y="88493"/>
                </a:lnTo>
                <a:cubicBezTo>
                  <a:pt x="12531" y="84772"/>
                  <a:pt x="6489" y="84772"/>
                  <a:pt x="2768" y="88493"/>
                </a:cubicBezTo>
                <a:cubicBezTo>
                  <a:pt x="-953" y="92214"/>
                  <a:pt x="-953" y="98256"/>
                  <a:pt x="2768" y="101977"/>
                </a:cubicBezTo>
                <a:lnTo>
                  <a:pt x="50393" y="14960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69620" y="534161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41045" y="5341618"/>
            <a:ext cx="361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88720" y="5398768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อุทธรณ์ (ถ้าถูกปฏิเสธ)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1250" y="1828800"/>
            <a:ext cx="5619750" cy="1676400"/>
          </a:xfrm>
          <a:custGeom>
            <a:avLst/>
            <a:gdLst/>
            <a:ahLst/>
            <a:cxnLst/>
            <a:rect l="l" t="t" r="r" b="b"/>
            <a:pathLst>
              <a:path w="5619750" h="1676400">
                <a:moveTo>
                  <a:pt x="0" y="0"/>
                </a:moveTo>
                <a:lnTo>
                  <a:pt x="5619750" y="0"/>
                </a:lnTo>
                <a:lnTo>
                  <a:pt x="561975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429375" y="2034546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65484" y="130969"/>
                </a:moveTo>
                <a:lnTo>
                  <a:pt x="77391" y="130969"/>
                </a:lnTo>
                <a:cubicBezTo>
                  <a:pt x="83976" y="130969"/>
                  <a:pt x="89297" y="136289"/>
                  <a:pt x="89297" y="142875"/>
                </a:cubicBezTo>
                <a:lnTo>
                  <a:pt x="89297" y="172641"/>
                </a:lnTo>
                <a:lnTo>
                  <a:pt x="53578" y="172641"/>
                </a:lnTo>
                <a:lnTo>
                  <a:pt x="53578" y="142875"/>
                </a:lnTo>
                <a:cubicBezTo>
                  <a:pt x="53578" y="136289"/>
                  <a:pt x="58899" y="130969"/>
                  <a:pt x="65484" y="130969"/>
                </a:cubicBezTo>
                <a:close/>
                <a:moveTo>
                  <a:pt x="35719" y="41672"/>
                </a:moveTo>
                <a:cubicBezTo>
                  <a:pt x="35719" y="38398"/>
                  <a:pt x="38398" y="35719"/>
                  <a:pt x="41672" y="35719"/>
                </a:cubicBezTo>
                <a:lnTo>
                  <a:pt x="53578" y="35719"/>
                </a:lnTo>
                <a:cubicBezTo>
                  <a:pt x="56852" y="35719"/>
                  <a:pt x="59531" y="38398"/>
                  <a:pt x="59531" y="41672"/>
                </a:cubicBezTo>
                <a:lnTo>
                  <a:pt x="59531" y="53578"/>
                </a:lnTo>
                <a:cubicBezTo>
                  <a:pt x="59531" y="56852"/>
                  <a:pt x="56852" y="59531"/>
                  <a:pt x="53578" y="59531"/>
                </a:cubicBezTo>
                <a:lnTo>
                  <a:pt x="41672" y="59531"/>
                </a:lnTo>
                <a:cubicBezTo>
                  <a:pt x="38398" y="59531"/>
                  <a:pt x="35719" y="56852"/>
                  <a:pt x="35719" y="53578"/>
                </a:cubicBezTo>
                <a:lnTo>
                  <a:pt x="35719" y="41672"/>
                </a:lnTo>
                <a:close/>
                <a:moveTo>
                  <a:pt x="89297" y="35719"/>
                </a:moveTo>
                <a:lnTo>
                  <a:pt x="101203" y="35719"/>
                </a:lnTo>
                <a:cubicBezTo>
                  <a:pt x="104477" y="35719"/>
                  <a:pt x="107156" y="38398"/>
                  <a:pt x="107156" y="41672"/>
                </a:cubicBezTo>
                <a:lnTo>
                  <a:pt x="107156" y="53578"/>
                </a:lnTo>
                <a:cubicBezTo>
                  <a:pt x="107156" y="56852"/>
                  <a:pt x="104477" y="59531"/>
                  <a:pt x="101203" y="59531"/>
                </a:cubicBezTo>
                <a:lnTo>
                  <a:pt x="89297" y="59531"/>
                </a:lnTo>
                <a:cubicBezTo>
                  <a:pt x="86023" y="59531"/>
                  <a:pt x="83344" y="56852"/>
                  <a:pt x="83344" y="53578"/>
                </a:cubicBezTo>
                <a:lnTo>
                  <a:pt x="83344" y="41672"/>
                </a:lnTo>
                <a:cubicBezTo>
                  <a:pt x="83344" y="38398"/>
                  <a:pt x="86023" y="35719"/>
                  <a:pt x="89297" y="35719"/>
                </a:cubicBezTo>
                <a:close/>
                <a:moveTo>
                  <a:pt x="35719" y="89297"/>
                </a:moveTo>
                <a:cubicBezTo>
                  <a:pt x="35719" y="86023"/>
                  <a:pt x="38398" y="83344"/>
                  <a:pt x="41672" y="83344"/>
                </a:cubicBezTo>
                <a:lnTo>
                  <a:pt x="53578" y="83344"/>
                </a:lnTo>
                <a:cubicBezTo>
                  <a:pt x="56852" y="83344"/>
                  <a:pt x="59531" y="86023"/>
                  <a:pt x="59531" y="89297"/>
                </a:cubicBezTo>
                <a:lnTo>
                  <a:pt x="59531" y="101203"/>
                </a:lnTo>
                <a:cubicBezTo>
                  <a:pt x="59531" y="104477"/>
                  <a:pt x="56852" y="107156"/>
                  <a:pt x="53578" y="107156"/>
                </a:cubicBezTo>
                <a:lnTo>
                  <a:pt x="41672" y="107156"/>
                </a:lnTo>
                <a:cubicBezTo>
                  <a:pt x="38398" y="107156"/>
                  <a:pt x="35719" y="104477"/>
                  <a:pt x="35719" y="101203"/>
                </a:cubicBezTo>
                <a:lnTo>
                  <a:pt x="35719" y="89297"/>
                </a:lnTo>
                <a:close/>
                <a:moveTo>
                  <a:pt x="89297" y="83344"/>
                </a:moveTo>
                <a:lnTo>
                  <a:pt x="101203" y="83344"/>
                </a:lnTo>
                <a:cubicBezTo>
                  <a:pt x="104477" y="83344"/>
                  <a:pt x="107156" y="86023"/>
                  <a:pt x="107156" y="89297"/>
                </a:cubicBezTo>
                <a:lnTo>
                  <a:pt x="107156" y="101203"/>
                </a:lnTo>
                <a:cubicBezTo>
                  <a:pt x="107156" y="104477"/>
                  <a:pt x="104477" y="107156"/>
                  <a:pt x="101203" y="107156"/>
                </a:cubicBezTo>
                <a:lnTo>
                  <a:pt x="89297" y="107156"/>
                </a:lnTo>
                <a:cubicBezTo>
                  <a:pt x="86023" y="107156"/>
                  <a:pt x="83344" y="104477"/>
                  <a:pt x="83344" y="101203"/>
                </a:cubicBezTo>
                <a:lnTo>
                  <a:pt x="83344" y="89297"/>
                </a:lnTo>
                <a:cubicBezTo>
                  <a:pt x="83344" y="86023"/>
                  <a:pt x="86023" y="83344"/>
                  <a:pt x="89297" y="8334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677025" y="2019300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สำนักงาน OIC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81750" y="2400300"/>
            <a:ext cx="53054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สำนักงานคณะกรรมการข้อมูลข่าวสารของราชการ (OIC) เป็นหน่วยงานกลางที่รับคำร้องและพิจารณาอุทธรณ์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81750" y="2895600"/>
            <a:ext cx="5238750" cy="419100"/>
          </a:xfrm>
          <a:custGeom>
            <a:avLst/>
            <a:gdLst/>
            <a:ahLst/>
            <a:cxnLst/>
            <a:rect l="l" t="t" r="r" b="b"/>
            <a:pathLst>
              <a:path w="5238750" h="419100">
                <a:moveTo>
                  <a:pt x="0" y="0"/>
                </a:moveTo>
                <a:lnTo>
                  <a:pt x="5238750" y="0"/>
                </a:lnTo>
                <a:lnTo>
                  <a:pt x="523875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506766" y="3055618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9258" y="25003"/>
                </a:moveTo>
                <a:cubicBezTo>
                  <a:pt x="104935" y="25003"/>
                  <a:pt x="100742" y="26175"/>
                  <a:pt x="97069" y="28311"/>
                </a:cubicBezTo>
                <a:cubicBezTo>
                  <a:pt x="92954" y="24144"/>
                  <a:pt x="88162" y="20654"/>
                  <a:pt x="82875" y="18023"/>
                </a:cubicBezTo>
                <a:cubicBezTo>
                  <a:pt x="90220" y="11772"/>
                  <a:pt x="99570" y="8334"/>
                  <a:pt x="109258" y="8334"/>
                </a:cubicBezTo>
                <a:cubicBezTo>
                  <a:pt x="131761" y="8334"/>
                  <a:pt x="150019" y="26566"/>
                  <a:pt x="150019" y="49095"/>
                </a:cubicBezTo>
                <a:cubicBezTo>
                  <a:pt x="150019" y="59903"/>
                  <a:pt x="145721" y="70269"/>
                  <a:pt x="138090" y="77900"/>
                </a:cubicBezTo>
                <a:lnTo>
                  <a:pt x="119572" y="96418"/>
                </a:lnTo>
                <a:cubicBezTo>
                  <a:pt x="111941" y="104049"/>
                  <a:pt x="101575" y="108347"/>
                  <a:pt x="90767" y="108347"/>
                </a:cubicBezTo>
                <a:cubicBezTo>
                  <a:pt x="68264" y="108347"/>
                  <a:pt x="50006" y="90115"/>
                  <a:pt x="50006" y="67587"/>
                </a:cubicBezTo>
                <a:cubicBezTo>
                  <a:pt x="50006" y="67196"/>
                  <a:pt x="50006" y="66805"/>
                  <a:pt x="50032" y="66415"/>
                </a:cubicBezTo>
                <a:cubicBezTo>
                  <a:pt x="50163" y="61805"/>
                  <a:pt x="53991" y="58184"/>
                  <a:pt x="58601" y="58315"/>
                </a:cubicBezTo>
                <a:cubicBezTo>
                  <a:pt x="63211" y="58445"/>
                  <a:pt x="66831" y="62273"/>
                  <a:pt x="66701" y="66883"/>
                </a:cubicBezTo>
                <a:cubicBezTo>
                  <a:pt x="66701" y="67118"/>
                  <a:pt x="66701" y="67352"/>
                  <a:pt x="66701" y="67561"/>
                </a:cubicBezTo>
                <a:cubicBezTo>
                  <a:pt x="66701" y="80869"/>
                  <a:pt x="77484" y="91652"/>
                  <a:pt x="90793" y="91652"/>
                </a:cubicBezTo>
                <a:cubicBezTo>
                  <a:pt x="97174" y="91652"/>
                  <a:pt x="103294" y="89126"/>
                  <a:pt x="107826" y="84594"/>
                </a:cubicBezTo>
                <a:lnTo>
                  <a:pt x="126344" y="66076"/>
                </a:lnTo>
                <a:cubicBezTo>
                  <a:pt x="130850" y="61570"/>
                  <a:pt x="133402" y="55424"/>
                  <a:pt x="133402" y="49043"/>
                </a:cubicBezTo>
                <a:cubicBezTo>
                  <a:pt x="133402" y="35734"/>
                  <a:pt x="122619" y="24951"/>
                  <a:pt x="109311" y="24951"/>
                </a:cubicBezTo>
                <a:close/>
                <a:moveTo>
                  <a:pt x="71676" y="45136"/>
                </a:moveTo>
                <a:cubicBezTo>
                  <a:pt x="71181" y="44927"/>
                  <a:pt x="70686" y="44641"/>
                  <a:pt x="70243" y="44328"/>
                </a:cubicBezTo>
                <a:cubicBezTo>
                  <a:pt x="66961" y="42636"/>
                  <a:pt x="63211" y="41672"/>
                  <a:pt x="59278" y="41672"/>
                </a:cubicBezTo>
                <a:cubicBezTo>
                  <a:pt x="52897" y="41672"/>
                  <a:pt x="46777" y="44198"/>
                  <a:pt x="42245" y="48730"/>
                </a:cubicBezTo>
                <a:lnTo>
                  <a:pt x="23727" y="67248"/>
                </a:lnTo>
                <a:cubicBezTo>
                  <a:pt x="19221" y="71754"/>
                  <a:pt x="16669" y="77900"/>
                  <a:pt x="16669" y="84281"/>
                </a:cubicBezTo>
                <a:cubicBezTo>
                  <a:pt x="16669" y="97590"/>
                  <a:pt x="27451" y="108373"/>
                  <a:pt x="40760" y="108373"/>
                </a:cubicBezTo>
                <a:cubicBezTo>
                  <a:pt x="45058" y="108373"/>
                  <a:pt x="49251" y="107227"/>
                  <a:pt x="52923" y="105091"/>
                </a:cubicBezTo>
                <a:cubicBezTo>
                  <a:pt x="57038" y="109258"/>
                  <a:pt x="61831" y="112748"/>
                  <a:pt x="67144" y="115379"/>
                </a:cubicBezTo>
                <a:cubicBezTo>
                  <a:pt x="59799" y="121604"/>
                  <a:pt x="50475" y="125068"/>
                  <a:pt x="40760" y="125068"/>
                </a:cubicBezTo>
                <a:cubicBezTo>
                  <a:pt x="18257" y="125068"/>
                  <a:pt x="0" y="106836"/>
                  <a:pt x="0" y="84307"/>
                </a:cubicBezTo>
                <a:cubicBezTo>
                  <a:pt x="0" y="73499"/>
                  <a:pt x="4297" y="63133"/>
                  <a:pt x="11929" y="55502"/>
                </a:cubicBezTo>
                <a:lnTo>
                  <a:pt x="30447" y="36984"/>
                </a:lnTo>
                <a:cubicBezTo>
                  <a:pt x="38078" y="29353"/>
                  <a:pt x="48444" y="25055"/>
                  <a:pt x="59252" y="25055"/>
                </a:cubicBezTo>
                <a:cubicBezTo>
                  <a:pt x="81807" y="25055"/>
                  <a:pt x="100013" y="43443"/>
                  <a:pt x="100013" y="65920"/>
                </a:cubicBezTo>
                <a:cubicBezTo>
                  <a:pt x="100013" y="66258"/>
                  <a:pt x="100013" y="66597"/>
                  <a:pt x="100013" y="66935"/>
                </a:cubicBezTo>
                <a:cubicBezTo>
                  <a:pt x="99908" y="71545"/>
                  <a:pt x="96080" y="75166"/>
                  <a:pt x="91470" y="75061"/>
                </a:cubicBezTo>
                <a:cubicBezTo>
                  <a:pt x="86860" y="74957"/>
                  <a:pt x="83240" y="71129"/>
                  <a:pt x="83344" y="66519"/>
                </a:cubicBezTo>
                <a:cubicBezTo>
                  <a:pt x="83344" y="66310"/>
                  <a:pt x="83344" y="66128"/>
                  <a:pt x="83344" y="65920"/>
                </a:cubicBezTo>
                <a:cubicBezTo>
                  <a:pt x="83344" y="57143"/>
                  <a:pt x="78656" y="49433"/>
                  <a:pt x="71676" y="4518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724650" y="3009900"/>
            <a:ext cx="484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www.oic.go.th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10300" y="3657600"/>
            <a:ext cx="5600700" cy="2419350"/>
          </a:xfrm>
          <a:custGeom>
            <a:avLst/>
            <a:gdLst/>
            <a:ahLst/>
            <a:cxnLst/>
            <a:rect l="l" t="t" r="r" b="b"/>
            <a:pathLst>
              <a:path w="5600700" h="2419350">
                <a:moveTo>
                  <a:pt x="0" y="0"/>
                </a:moveTo>
                <a:lnTo>
                  <a:pt x="5600700" y="0"/>
                </a:lnTo>
                <a:lnTo>
                  <a:pt x="560070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210300" y="36576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465094" y="38862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42863" y="32147"/>
                </a:moveTo>
                <a:lnTo>
                  <a:pt x="42863" y="53578"/>
                </a:lnTo>
                <a:lnTo>
                  <a:pt x="85725" y="53578"/>
                </a:lnTo>
                <a:lnTo>
                  <a:pt x="85725" y="32147"/>
                </a:lnTo>
                <a:cubicBezTo>
                  <a:pt x="85725" y="20326"/>
                  <a:pt x="76114" y="10716"/>
                  <a:pt x="64294" y="10716"/>
                </a:cubicBezTo>
                <a:cubicBezTo>
                  <a:pt x="52473" y="10716"/>
                  <a:pt x="42863" y="20326"/>
                  <a:pt x="42863" y="32147"/>
                </a:cubicBezTo>
                <a:close/>
                <a:moveTo>
                  <a:pt x="21431" y="53578"/>
                </a:moveTo>
                <a:lnTo>
                  <a:pt x="21431" y="32147"/>
                </a:lnTo>
                <a:cubicBezTo>
                  <a:pt x="21431" y="8472"/>
                  <a:pt x="40619" y="-10716"/>
                  <a:pt x="64294" y="-10716"/>
                </a:cubicBezTo>
                <a:cubicBezTo>
                  <a:pt x="87969" y="-10716"/>
                  <a:pt x="107156" y="8472"/>
                  <a:pt x="107156" y="32147"/>
                </a:cubicBezTo>
                <a:lnTo>
                  <a:pt x="107156" y="53578"/>
                </a:lnTo>
                <a:cubicBezTo>
                  <a:pt x="118977" y="53578"/>
                  <a:pt x="128588" y="63189"/>
                  <a:pt x="128588" y="75009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75009"/>
                </a:lnTo>
                <a:cubicBezTo>
                  <a:pt x="0" y="63189"/>
                  <a:pt x="9611" y="53578"/>
                  <a:pt x="21431" y="53578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696075" y="3848100"/>
            <a:ext cx="5010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ข้อมูลที่อาจถูกปฏิเสธ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23660" y="4232910"/>
            <a:ext cx="5189220" cy="350520"/>
          </a:xfrm>
          <a:custGeom>
            <a:avLst/>
            <a:gdLst/>
            <a:ahLst/>
            <a:cxnLst/>
            <a:rect l="l" t="t" r="r" b="b"/>
            <a:pathLst>
              <a:path w="5189220" h="350520">
                <a:moveTo>
                  <a:pt x="0" y="0"/>
                </a:moveTo>
                <a:lnTo>
                  <a:pt x="5189220" y="0"/>
                </a:lnTo>
                <a:lnTo>
                  <a:pt x="518922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503670" y="4312918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ข้อมูลส่วนบุคคล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23660" y="4667256"/>
            <a:ext cx="5189220" cy="350520"/>
          </a:xfrm>
          <a:custGeom>
            <a:avLst/>
            <a:gdLst/>
            <a:ahLst/>
            <a:cxnLst/>
            <a:rect l="l" t="t" r="r" b="b"/>
            <a:pathLst>
              <a:path w="5189220" h="350520">
                <a:moveTo>
                  <a:pt x="0" y="0"/>
                </a:moveTo>
                <a:lnTo>
                  <a:pt x="5189220" y="0"/>
                </a:lnTo>
                <a:lnTo>
                  <a:pt x="518922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503670" y="4747264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ความมั่นคงแห่งชาติ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23660" y="5101592"/>
            <a:ext cx="5189220" cy="350520"/>
          </a:xfrm>
          <a:custGeom>
            <a:avLst/>
            <a:gdLst/>
            <a:ahLst/>
            <a:cxnLst/>
            <a:rect l="l" t="t" r="r" b="b"/>
            <a:pathLst>
              <a:path w="5189220" h="350520">
                <a:moveTo>
                  <a:pt x="0" y="0"/>
                </a:moveTo>
                <a:lnTo>
                  <a:pt x="5189220" y="0"/>
                </a:lnTo>
                <a:lnTo>
                  <a:pt x="518922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6503670" y="518160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ความลับทางการค้า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23660" y="5535928"/>
            <a:ext cx="5189220" cy="350520"/>
          </a:xfrm>
          <a:custGeom>
            <a:avLst/>
            <a:gdLst/>
            <a:ahLst/>
            <a:cxnLst/>
            <a:rect l="l" t="t" r="r" b="b"/>
            <a:pathLst>
              <a:path w="5189220" h="350520">
                <a:moveTo>
                  <a:pt x="0" y="0"/>
                </a:moveTo>
                <a:lnTo>
                  <a:pt x="5189220" y="0"/>
                </a:lnTo>
                <a:lnTo>
                  <a:pt x="5189220" y="350520"/>
                </a:lnTo>
                <a:lnTo>
                  <a:pt x="0" y="350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503670" y="5615946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ความเห็น/คำแนะนำภายใน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10300" y="6233164"/>
            <a:ext cx="5600700" cy="419100"/>
          </a:xfrm>
          <a:custGeom>
            <a:avLst/>
            <a:gdLst/>
            <a:ahLst/>
            <a:cxnLst/>
            <a:rect l="l" t="t" r="r" b="b"/>
            <a:pathLst>
              <a:path w="5600700" h="419100">
                <a:moveTo>
                  <a:pt x="0" y="0"/>
                </a:moveTo>
                <a:lnTo>
                  <a:pt x="5600700" y="0"/>
                </a:lnTo>
                <a:lnTo>
                  <a:pt x="56007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210300" y="6233164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354366" y="6393191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9258" y="25003"/>
                </a:moveTo>
                <a:cubicBezTo>
                  <a:pt x="104935" y="25003"/>
                  <a:pt x="100742" y="26175"/>
                  <a:pt x="97069" y="28311"/>
                </a:cubicBezTo>
                <a:cubicBezTo>
                  <a:pt x="92954" y="24144"/>
                  <a:pt x="88162" y="20654"/>
                  <a:pt x="82875" y="18023"/>
                </a:cubicBezTo>
                <a:cubicBezTo>
                  <a:pt x="90220" y="11772"/>
                  <a:pt x="99570" y="8334"/>
                  <a:pt x="109258" y="8334"/>
                </a:cubicBezTo>
                <a:cubicBezTo>
                  <a:pt x="131761" y="8334"/>
                  <a:pt x="150019" y="26566"/>
                  <a:pt x="150019" y="49095"/>
                </a:cubicBezTo>
                <a:cubicBezTo>
                  <a:pt x="150019" y="59903"/>
                  <a:pt x="145721" y="70269"/>
                  <a:pt x="138090" y="77900"/>
                </a:cubicBezTo>
                <a:lnTo>
                  <a:pt x="119572" y="96418"/>
                </a:lnTo>
                <a:cubicBezTo>
                  <a:pt x="111941" y="104049"/>
                  <a:pt x="101575" y="108347"/>
                  <a:pt x="90767" y="108347"/>
                </a:cubicBezTo>
                <a:cubicBezTo>
                  <a:pt x="68264" y="108347"/>
                  <a:pt x="50006" y="90115"/>
                  <a:pt x="50006" y="67587"/>
                </a:cubicBezTo>
                <a:cubicBezTo>
                  <a:pt x="50006" y="67196"/>
                  <a:pt x="50006" y="66805"/>
                  <a:pt x="50032" y="66415"/>
                </a:cubicBezTo>
                <a:cubicBezTo>
                  <a:pt x="50163" y="61805"/>
                  <a:pt x="53991" y="58184"/>
                  <a:pt x="58601" y="58315"/>
                </a:cubicBezTo>
                <a:cubicBezTo>
                  <a:pt x="63211" y="58445"/>
                  <a:pt x="66831" y="62273"/>
                  <a:pt x="66701" y="66883"/>
                </a:cubicBezTo>
                <a:cubicBezTo>
                  <a:pt x="66701" y="67118"/>
                  <a:pt x="66701" y="67352"/>
                  <a:pt x="66701" y="67561"/>
                </a:cubicBezTo>
                <a:cubicBezTo>
                  <a:pt x="66701" y="80869"/>
                  <a:pt x="77484" y="91652"/>
                  <a:pt x="90793" y="91652"/>
                </a:cubicBezTo>
                <a:cubicBezTo>
                  <a:pt x="97174" y="91652"/>
                  <a:pt x="103294" y="89126"/>
                  <a:pt x="107826" y="84594"/>
                </a:cubicBezTo>
                <a:lnTo>
                  <a:pt x="126344" y="66076"/>
                </a:lnTo>
                <a:cubicBezTo>
                  <a:pt x="130850" y="61570"/>
                  <a:pt x="133402" y="55424"/>
                  <a:pt x="133402" y="49043"/>
                </a:cubicBezTo>
                <a:cubicBezTo>
                  <a:pt x="133402" y="35734"/>
                  <a:pt x="122619" y="24951"/>
                  <a:pt x="109311" y="24951"/>
                </a:cubicBezTo>
                <a:close/>
                <a:moveTo>
                  <a:pt x="71676" y="45136"/>
                </a:moveTo>
                <a:cubicBezTo>
                  <a:pt x="71181" y="44927"/>
                  <a:pt x="70686" y="44641"/>
                  <a:pt x="70243" y="44328"/>
                </a:cubicBezTo>
                <a:cubicBezTo>
                  <a:pt x="66961" y="42636"/>
                  <a:pt x="63211" y="41672"/>
                  <a:pt x="59278" y="41672"/>
                </a:cubicBezTo>
                <a:cubicBezTo>
                  <a:pt x="52897" y="41672"/>
                  <a:pt x="46777" y="44198"/>
                  <a:pt x="42245" y="48730"/>
                </a:cubicBezTo>
                <a:lnTo>
                  <a:pt x="23727" y="67248"/>
                </a:lnTo>
                <a:cubicBezTo>
                  <a:pt x="19221" y="71754"/>
                  <a:pt x="16669" y="77900"/>
                  <a:pt x="16669" y="84281"/>
                </a:cubicBezTo>
                <a:cubicBezTo>
                  <a:pt x="16669" y="97590"/>
                  <a:pt x="27451" y="108373"/>
                  <a:pt x="40760" y="108373"/>
                </a:cubicBezTo>
                <a:cubicBezTo>
                  <a:pt x="45058" y="108373"/>
                  <a:pt x="49251" y="107227"/>
                  <a:pt x="52923" y="105091"/>
                </a:cubicBezTo>
                <a:cubicBezTo>
                  <a:pt x="57038" y="109258"/>
                  <a:pt x="61831" y="112748"/>
                  <a:pt x="67144" y="115379"/>
                </a:cubicBezTo>
                <a:cubicBezTo>
                  <a:pt x="59799" y="121604"/>
                  <a:pt x="50475" y="125068"/>
                  <a:pt x="40760" y="125068"/>
                </a:cubicBezTo>
                <a:cubicBezTo>
                  <a:pt x="18257" y="125068"/>
                  <a:pt x="0" y="106836"/>
                  <a:pt x="0" y="84307"/>
                </a:cubicBezTo>
                <a:cubicBezTo>
                  <a:pt x="0" y="73499"/>
                  <a:pt x="4297" y="63133"/>
                  <a:pt x="11929" y="55502"/>
                </a:cubicBezTo>
                <a:lnTo>
                  <a:pt x="30447" y="36984"/>
                </a:lnTo>
                <a:cubicBezTo>
                  <a:pt x="38078" y="29353"/>
                  <a:pt x="48444" y="25055"/>
                  <a:pt x="59252" y="25055"/>
                </a:cubicBezTo>
                <a:cubicBezTo>
                  <a:pt x="81807" y="25055"/>
                  <a:pt x="100013" y="43443"/>
                  <a:pt x="100013" y="65920"/>
                </a:cubicBezTo>
                <a:cubicBezTo>
                  <a:pt x="100013" y="66258"/>
                  <a:pt x="100013" y="66597"/>
                  <a:pt x="100013" y="66935"/>
                </a:cubicBezTo>
                <a:cubicBezTo>
                  <a:pt x="99908" y="71545"/>
                  <a:pt x="96080" y="75166"/>
                  <a:pt x="91470" y="75061"/>
                </a:cubicBezTo>
                <a:cubicBezTo>
                  <a:pt x="86860" y="74957"/>
                  <a:pt x="83240" y="71129"/>
                  <a:pt x="83344" y="66519"/>
                </a:cubicBezTo>
                <a:cubicBezTo>
                  <a:pt x="83344" y="66310"/>
                  <a:pt x="83344" y="66128"/>
                  <a:pt x="83344" y="65920"/>
                </a:cubicBezTo>
                <a:cubicBezTo>
                  <a:pt x="83344" y="57143"/>
                  <a:pt x="78656" y="49433"/>
                  <a:pt x="71676" y="451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572250" y="6347464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https://www.oic.go.th/WEB2017/eng/40/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754" y="377754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0" y="0"/>
                </a:moveTo>
                <a:lnTo>
                  <a:pt x="377754" y="0"/>
                </a:lnTo>
                <a:lnTo>
                  <a:pt x="377754" y="377754"/>
                </a:lnTo>
                <a:lnTo>
                  <a:pt x="0" y="3777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7958" y="434417"/>
            <a:ext cx="339978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8833" y="377754"/>
            <a:ext cx="37775" cy="377754"/>
          </a:xfrm>
          <a:custGeom>
            <a:avLst/>
            <a:gdLst/>
            <a:ahLst/>
            <a:cxnLst/>
            <a:rect l="l" t="t" r="r" b="b"/>
            <a:pathLst>
              <a:path w="37775" h="377754">
                <a:moveTo>
                  <a:pt x="0" y="0"/>
                </a:moveTo>
                <a:lnTo>
                  <a:pt x="37775" y="0"/>
                </a:lnTo>
                <a:lnTo>
                  <a:pt x="37775" y="377754"/>
                </a:lnTo>
                <a:lnTo>
                  <a:pt x="0" y="3777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7754" y="868833"/>
            <a:ext cx="11663145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Checklist การเลือกแหล่งข้อมูล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7754" y="1216714"/>
            <a:ext cx="1152148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เกณฑ์การคัดเลือกแหล่งข้อมูล 6 ประการ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6641" y="1632243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6641" y="1632243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04406" y="1821120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13010" y="1953333"/>
            <a:ext cx="236096" cy="188877"/>
          </a:xfrm>
          <a:custGeom>
            <a:avLst/>
            <a:gdLst/>
            <a:ahLst/>
            <a:cxnLst/>
            <a:rect l="l" t="t" r="r" b="b"/>
            <a:pathLst>
              <a:path w="236096" h="188877">
                <a:moveTo>
                  <a:pt x="118048" y="5902"/>
                </a:moveTo>
                <a:cubicBezTo>
                  <a:pt x="139223" y="5902"/>
                  <a:pt x="156414" y="23093"/>
                  <a:pt x="156414" y="44268"/>
                </a:cubicBezTo>
                <a:cubicBezTo>
                  <a:pt x="156414" y="65443"/>
                  <a:pt x="139223" y="82634"/>
                  <a:pt x="118048" y="82634"/>
                </a:cubicBezTo>
                <a:cubicBezTo>
                  <a:pt x="96873" y="82634"/>
                  <a:pt x="79682" y="65443"/>
                  <a:pt x="79682" y="44268"/>
                </a:cubicBezTo>
                <a:cubicBezTo>
                  <a:pt x="79682" y="23093"/>
                  <a:pt x="96873" y="5902"/>
                  <a:pt x="118048" y="5902"/>
                </a:cubicBezTo>
                <a:close/>
                <a:moveTo>
                  <a:pt x="35414" y="32463"/>
                </a:moveTo>
                <a:cubicBezTo>
                  <a:pt x="50074" y="32463"/>
                  <a:pt x="61975" y="44365"/>
                  <a:pt x="61975" y="59024"/>
                </a:cubicBezTo>
                <a:cubicBezTo>
                  <a:pt x="61975" y="73683"/>
                  <a:pt x="50074" y="85585"/>
                  <a:pt x="35414" y="85585"/>
                </a:cubicBezTo>
                <a:cubicBezTo>
                  <a:pt x="20755" y="85585"/>
                  <a:pt x="8854" y="73683"/>
                  <a:pt x="8854" y="59024"/>
                </a:cubicBezTo>
                <a:cubicBezTo>
                  <a:pt x="8854" y="44365"/>
                  <a:pt x="20755" y="32463"/>
                  <a:pt x="35414" y="32463"/>
                </a:cubicBezTo>
                <a:close/>
                <a:moveTo>
                  <a:pt x="0" y="153462"/>
                </a:moveTo>
                <a:cubicBezTo>
                  <a:pt x="0" y="127381"/>
                  <a:pt x="21138" y="106243"/>
                  <a:pt x="47219" y="106243"/>
                </a:cubicBezTo>
                <a:cubicBezTo>
                  <a:pt x="51941" y="106243"/>
                  <a:pt x="56515" y="106944"/>
                  <a:pt x="60832" y="108235"/>
                </a:cubicBezTo>
                <a:cubicBezTo>
                  <a:pt x="48695" y="121811"/>
                  <a:pt x="41317" y="139739"/>
                  <a:pt x="41317" y="159365"/>
                </a:cubicBezTo>
                <a:lnTo>
                  <a:pt x="41317" y="165267"/>
                </a:lnTo>
                <a:cubicBezTo>
                  <a:pt x="41317" y="169473"/>
                  <a:pt x="42202" y="173457"/>
                  <a:pt x="43788" y="177072"/>
                </a:cubicBezTo>
                <a:lnTo>
                  <a:pt x="11805" y="177072"/>
                </a:lnTo>
                <a:cubicBezTo>
                  <a:pt x="5275" y="177072"/>
                  <a:pt x="0" y="171797"/>
                  <a:pt x="0" y="165267"/>
                </a:cubicBezTo>
                <a:lnTo>
                  <a:pt x="0" y="153462"/>
                </a:lnTo>
                <a:close/>
                <a:moveTo>
                  <a:pt x="192308" y="177072"/>
                </a:moveTo>
                <a:cubicBezTo>
                  <a:pt x="193894" y="173457"/>
                  <a:pt x="194779" y="169473"/>
                  <a:pt x="194779" y="165267"/>
                </a:cubicBezTo>
                <a:lnTo>
                  <a:pt x="194779" y="159365"/>
                </a:lnTo>
                <a:cubicBezTo>
                  <a:pt x="194779" y="139739"/>
                  <a:pt x="187401" y="121811"/>
                  <a:pt x="175264" y="108235"/>
                </a:cubicBezTo>
                <a:cubicBezTo>
                  <a:pt x="179581" y="106944"/>
                  <a:pt x="184155" y="106243"/>
                  <a:pt x="188877" y="106243"/>
                </a:cubicBezTo>
                <a:cubicBezTo>
                  <a:pt x="214958" y="106243"/>
                  <a:pt x="236096" y="127381"/>
                  <a:pt x="236096" y="153462"/>
                </a:cubicBezTo>
                <a:lnTo>
                  <a:pt x="236096" y="165267"/>
                </a:lnTo>
                <a:cubicBezTo>
                  <a:pt x="236096" y="171797"/>
                  <a:pt x="230821" y="177072"/>
                  <a:pt x="224291" y="177072"/>
                </a:cubicBezTo>
                <a:lnTo>
                  <a:pt x="192308" y="177072"/>
                </a:lnTo>
                <a:close/>
                <a:moveTo>
                  <a:pt x="174121" y="59024"/>
                </a:moveTo>
                <a:cubicBezTo>
                  <a:pt x="174121" y="44365"/>
                  <a:pt x="186022" y="32463"/>
                  <a:pt x="200682" y="32463"/>
                </a:cubicBezTo>
                <a:cubicBezTo>
                  <a:pt x="215341" y="32463"/>
                  <a:pt x="227242" y="44365"/>
                  <a:pt x="227242" y="59024"/>
                </a:cubicBezTo>
                <a:cubicBezTo>
                  <a:pt x="227242" y="73683"/>
                  <a:pt x="215341" y="85585"/>
                  <a:pt x="200682" y="85585"/>
                </a:cubicBezTo>
                <a:cubicBezTo>
                  <a:pt x="186022" y="85585"/>
                  <a:pt x="174121" y="73683"/>
                  <a:pt x="174121" y="59024"/>
                </a:cubicBezTo>
                <a:close/>
                <a:moveTo>
                  <a:pt x="59024" y="159365"/>
                </a:moveTo>
                <a:cubicBezTo>
                  <a:pt x="59024" y="126754"/>
                  <a:pt x="85437" y="100341"/>
                  <a:pt x="118048" y="100341"/>
                </a:cubicBezTo>
                <a:cubicBezTo>
                  <a:pt x="150659" y="100341"/>
                  <a:pt x="177072" y="126754"/>
                  <a:pt x="177072" y="159365"/>
                </a:cubicBezTo>
                <a:lnTo>
                  <a:pt x="177072" y="165267"/>
                </a:lnTo>
                <a:cubicBezTo>
                  <a:pt x="177072" y="171797"/>
                  <a:pt x="171797" y="177072"/>
                  <a:pt x="165267" y="177072"/>
                </a:cubicBezTo>
                <a:lnTo>
                  <a:pt x="70829" y="177072"/>
                </a:lnTo>
                <a:cubicBezTo>
                  <a:pt x="64299" y="177072"/>
                  <a:pt x="59024" y="171797"/>
                  <a:pt x="59024" y="165267"/>
                </a:cubicBezTo>
                <a:lnTo>
                  <a:pt x="59024" y="15936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71036" y="1915558"/>
            <a:ext cx="783839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Coverage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4406" y="2387750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ครอบคลุมประชากรกลุ่มเป้าหมายหรือไม่ ข้อมูลนี้ครอบคลุมทั้งประเทศ เฉพาะบางกลุ่ม หรือเฉพาะบางพื้นที่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4406" y="3241473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23294" y="3403904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2485" y="3358584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ประชากรกลุ่มไหนถูก/ไม่ถูกรวม?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58110" y="1632243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258110" y="1632243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465875" y="1821120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598089" y="1953333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85769" y="1918"/>
                </a:moveTo>
                <a:cubicBezTo>
                  <a:pt x="91266" y="-627"/>
                  <a:pt x="97611" y="-627"/>
                  <a:pt x="103108" y="1918"/>
                </a:cubicBezTo>
                <a:lnTo>
                  <a:pt x="183749" y="39177"/>
                </a:lnTo>
                <a:cubicBezTo>
                  <a:pt x="186885" y="40616"/>
                  <a:pt x="188877" y="43752"/>
                  <a:pt x="188877" y="47219"/>
                </a:cubicBezTo>
                <a:cubicBezTo>
                  <a:pt x="188877" y="50687"/>
                  <a:pt x="186885" y="53823"/>
                  <a:pt x="183749" y="55261"/>
                </a:cubicBezTo>
                <a:lnTo>
                  <a:pt x="103108" y="92520"/>
                </a:lnTo>
                <a:cubicBezTo>
                  <a:pt x="97611" y="95066"/>
                  <a:pt x="91266" y="95066"/>
                  <a:pt x="85769" y="92520"/>
                </a:cubicBezTo>
                <a:lnTo>
                  <a:pt x="5128" y="55261"/>
                </a:lnTo>
                <a:cubicBezTo>
                  <a:pt x="1992" y="53786"/>
                  <a:pt x="0" y="50650"/>
                  <a:pt x="0" y="47219"/>
                </a:cubicBezTo>
                <a:cubicBezTo>
                  <a:pt x="0" y="43788"/>
                  <a:pt x="1992" y="40616"/>
                  <a:pt x="5128" y="39177"/>
                </a:cubicBezTo>
                <a:lnTo>
                  <a:pt x="85769" y="1918"/>
                </a:lnTo>
                <a:close/>
                <a:moveTo>
                  <a:pt x="17744" y="80568"/>
                </a:moveTo>
                <a:lnTo>
                  <a:pt x="78354" y="108567"/>
                </a:lnTo>
                <a:cubicBezTo>
                  <a:pt x="88573" y="113289"/>
                  <a:pt x="100341" y="113289"/>
                  <a:pt x="110559" y="108567"/>
                </a:cubicBezTo>
                <a:lnTo>
                  <a:pt x="171170" y="80568"/>
                </a:lnTo>
                <a:lnTo>
                  <a:pt x="183749" y="86396"/>
                </a:lnTo>
                <a:cubicBezTo>
                  <a:pt x="186885" y="87835"/>
                  <a:pt x="188877" y="90971"/>
                  <a:pt x="188877" y="94438"/>
                </a:cubicBezTo>
                <a:cubicBezTo>
                  <a:pt x="188877" y="97906"/>
                  <a:pt x="186885" y="101042"/>
                  <a:pt x="183749" y="102480"/>
                </a:cubicBezTo>
                <a:lnTo>
                  <a:pt x="103108" y="139739"/>
                </a:lnTo>
                <a:cubicBezTo>
                  <a:pt x="97611" y="142285"/>
                  <a:pt x="91266" y="142285"/>
                  <a:pt x="85769" y="139739"/>
                </a:cubicBezTo>
                <a:lnTo>
                  <a:pt x="5128" y="102480"/>
                </a:lnTo>
                <a:cubicBezTo>
                  <a:pt x="1992" y="101005"/>
                  <a:pt x="0" y="97869"/>
                  <a:pt x="0" y="94438"/>
                </a:cubicBezTo>
                <a:cubicBezTo>
                  <a:pt x="0" y="91008"/>
                  <a:pt x="1992" y="87835"/>
                  <a:pt x="5128" y="86396"/>
                </a:cubicBezTo>
                <a:lnTo>
                  <a:pt x="17707" y="80568"/>
                </a:lnTo>
                <a:close/>
                <a:moveTo>
                  <a:pt x="5128" y="133616"/>
                </a:moveTo>
                <a:lnTo>
                  <a:pt x="17707" y="127787"/>
                </a:lnTo>
                <a:lnTo>
                  <a:pt x="78317" y="155787"/>
                </a:lnTo>
                <a:cubicBezTo>
                  <a:pt x="88536" y="160508"/>
                  <a:pt x="100304" y="160508"/>
                  <a:pt x="110522" y="155787"/>
                </a:cubicBezTo>
                <a:lnTo>
                  <a:pt x="171133" y="127787"/>
                </a:lnTo>
                <a:lnTo>
                  <a:pt x="183712" y="133616"/>
                </a:lnTo>
                <a:cubicBezTo>
                  <a:pt x="186848" y="135054"/>
                  <a:pt x="188840" y="138190"/>
                  <a:pt x="188840" y="141658"/>
                </a:cubicBezTo>
                <a:cubicBezTo>
                  <a:pt x="188840" y="145125"/>
                  <a:pt x="186848" y="148261"/>
                  <a:pt x="183712" y="149700"/>
                </a:cubicBezTo>
                <a:lnTo>
                  <a:pt x="103071" y="186959"/>
                </a:lnTo>
                <a:cubicBezTo>
                  <a:pt x="97574" y="189504"/>
                  <a:pt x="91229" y="189504"/>
                  <a:pt x="85732" y="186959"/>
                </a:cubicBezTo>
                <a:lnTo>
                  <a:pt x="5128" y="149700"/>
                </a:lnTo>
                <a:cubicBezTo>
                  <a:pt x="1992" y="148224"/>
                  <a:pt x="0" y="145088"/>
                  <a:pt x="0" y="141658"/>
                </a:cubicBezTo>
                <a:cubicBezTo>
                  <a:pt x="0" y="138227"/>
                  <a:pt x="1992" y="135054"/>
                  <a:pt x="5128" y="13361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032505" y="1915558"/>
            <a:ext cx="944384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Granularity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65875" y="2387750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ระดับรายละเอียดของข้อมูล ระดับบุคคล ครัวเรือน หมู่บ้าน ตำบล อำเภอ จังหวัด หรือประเทศ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65875" y="3241473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4484763" y="3403904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663954" y="3358584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ต้องการระดับไหน? มีหรือไม่?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19579" y="1632243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119579" y="1632243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327344" y="1821120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459558" y="1953333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94438" y="0"/>
                </a:moveTo>
                <a:cubicBezTo>
                  <a:pt x="146560" y="0"/>
                  <a:pt x="188877" y="42316"/>
                  <a:pt x="188877" y="94438"/>
                </a:cubicBezTo>
                <a:cubicBezTo>
                  <a:pt x="188877" y="146560"/>
                  <a:pt x="146560" y="188877"/>
                  <a:pt x="94438" y="188877"/>
                </a:cubicBezTo>
                <a:cubicBezTo>
                  <a:pt x="42316" y="188877"/>
                  <a:pt x="0" y="146560"/>
                  <a:pt x="0" y="94438"/>
                </a:cubicBezTo>
                <a:cubicBezTo>
                  <a:pt x="0" y="42316"/>
                  <a:pt x="42316" y="0"/>
                  <a:pt x="94438" y="0"/>
                </a:cubicBezTo>
                <a:close/>
                <a:moveTo>
                  <a:pt x="85585" y="44268"/>
                </a:moveTo>
                <a:lnTo>
                  <a:pt x="85585" y="94438"/>
                </a:lnTo>
                <a:cubicBezTo>
                  <a:pt x="85585" y="97390"/>
                  <a:pt x="87060" y="100156"/>
                  <a:pt x="89532" y="101816"/>
                </a:cubicBezTo>
                <a:lnTo>
                  <a:pt x="124946" y="125426"/>
                </a:lnTo>
                <a:cubicBezTo>
                  <a:pt x="129004" y="128156"/>
                  <a:pt x="134501" y="127049"/>
                  <a:pt x="137231" y="122954"/>
                </a:cubicBezTo>
                <a:cubicBezTo>
                  <a:pt x="139961" y="118860"/>
                  <a:pt x="138854" y="113400"/>
                  <a:pt x="134759" y="110670"/>
                </a:cubicBezTo>
                <a:lnTo>
                  <a:pt x="103292" y="89716"/>
                </a:lnTo>
                <a:lnTo>
                  <a:pt x="103292" y="44268"/>
                </a:lnTo>
                <a:cubicBezTo>
                  <a:pt x="103292" y="39362"/>
                  <a:pt x="99345" y="35414"/>
                  <a:pt x="94438" y="35414"/>
                </a:cubicBezTo>
                <a:cubicBezTo>
                  <a:pt x="89532" y="35414"/>
                  <a:pt x="85585" y="39362"/>
                  <a:pt x="85585" y="4426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893975" y="1915558"/>
            <a:ext cx="87827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Timeliness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27344" y="2387750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ความทันสมัยของข้อมูล เป็นข้อมูล real-time รายเดือน รายปี หรือข้อมูลย้อนหลังหลายปี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27344" y="3241473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8346232" y="3403904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525423" y="3358584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ข้อมูลปีไหน? ล่าสุดแค่ไหน?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96641" y="3887440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396641" y="3887440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4406" y="4076316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748424" y="4208530"/>
            <a:ext cx="165267" cy="188877"/>
          </a:xfrm>
          <a:custGeom>
            <a:avLst/>
            <a:gdLst/>
            <a:ahLst/>
            <a:cxnLst/>
            <a:rect l="l" t="t" r="r" b="b"/>
            <a:pathLst>
              <a:path w="165267" h="188877">
                <a:moveTo>
                  <a:pt x="106243" y="23610"/>
                </a:moveTo>
                <a:lnTo>
                  <a:pt x="129853" y="23610"/>
                </a:lnTo>
                <a:lnTo>
                  <a:pt x="129853" y="177072"/>
                </a:lnTo>
                <a:cubicBezTo>
                  <a:pt x="129853" y="183602"/>
                  <a:pt x="135128" y="188877"/>
                  <a:pt x="141658" y="188877"/>
                </a:cubicBezTo>
                <a:lnTo>
                  <a:pt x="153462" y="188877"/>
                </a:lnTo>
                <a:cubicBezTo>
                  <a:pt x="159992" y="188877"/>
                  <a:pt x="165267" y="183602"/>
                  <a:pt x="165267" y="177072"/>
                </a:cubicBezTo>
                <a:cubicBezTo>
                  <a:pt x="165267" y="170543"/>
                  <a:pt x="159992" y="165267"/>
                  <a:pt x="153462" y="165267"/>
                </a:cubicBezTo>
                <a:lnTo>
                  <a:pt x="153462" y="23610"/>
                </a:lnTo>
                <a:cubicBezTo>
                  <a:pt x="153462" y="10587"/>
                  <a:pt x="142875" y="0"/>
                  <a:pt x="129853" y="0"/>
                </a:cubicBezTo>
                <a:lnTo>
                  <a:pt x="94438" y="0"/>
                </a:lnTo>
                <a:lnTo>
                  <a:pt x="94438" y="0"/>
                </a:lnTo>
                <a:lnTo>
                  <a:pt x="35414" y="0"/>
                </a:lnTo>
                <a:cubicBezTo>
                  <a:pt x="22392" y="0"/>
                  <a:pt x="11805" y="10587"/>
                  <a:pt x="11805" y="23610"/>
                </a:cubicBezTo>
                <a:lnTo>
                  <a:pt x="11805" y="165267"/>
                </a:lnTo>
                <a:cubicBezTo>
                  <a:pt x="5275" y="165267"/>
                  <a:pt x="0" y="170543"/>
                  <a:pt x="0" y="177072"/>
                </a:cubicBezTo>
                <a:cubicBezTo>
                  <a:pt x="0" y="183602"/>
                  <a:pt x="5275" y="188877"/>
                  <a:pt x="11805" y="188877"/>
                </a:cubicBezTo>
                <a:lnTo>
                  <a:pt x="94438" y="188877"/>
                </a:lnTo>
                <a:cubicBezTo>
                  <a:pt x="100968" y="188877"/>
                  <a:pt x="106243" y="183602"/>
                  <a:pt x="106243" y="177072"/>
                </a:cubicBezTo>
                <a:lnTo>
                  <a:pt x="106243" y="23610"/>
                </a:lnTo>
                <a:close/>
                <a:moveTo>
                  <a:pt x="59024" y="94438"/>
                </a:moveTo>
                <a:cubicBezTo>
                  <a:pt x="59024" y="87923"/>
                  <a:pt x="64314" y="82634"/>
                  <a:pt x="70829" y="82634"/>
                </a:cubicBezTo>
                <a:cubicBezTo>
                  <a:pt x="77344" y="82634"/>
                  <a:pt x="82634" y="87923"/>
                  <a:pt x="82634" y="94438"/>
                </a:cubicBezTo>
                <a:cubicBezTo>
                  <a:pt x="82634" y="100954"/>
                  <a:pt x="77344" y="106243"/>
                  <a:pt x="70829" y="106243"/>
                </a:cubicBezTo>
                <a:cubicBezTo>
                  <a:pt x="64314" y="106243"/>
                  <a:pt x="59024" y="100954"/>
                  <a:pt x="59024" y="9443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1171036" y="4170755"/>
            <a:ext cx="585518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Access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04406" y="4642947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การเข้าถึงข้อมูล เปิดเผยสาธารณะ ต้องขออนุญาต หรือต้องใช้ FOI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4406" y="5496670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623294" y="5659101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02485" y="5613763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เข้าถึงได้อย่างไร? ติดต่อใคร?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258110" y="3887440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4258110" y="3887440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4465875" y="4076316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4598089" y="4208530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47219" y="35414"/>
                </a:moveTo>
                <a:lnTo>
                  <a:pt x="47219" y="29512"/>
                </a:lnTo>
                <a:cubicBezTo>
                  <a:pt x="47219" y="13207"/>
                  <a:pt x="78945" y="0"/>
                  <a:pt x="118048" y="0"/>
                </a:cubicBezTo>
                <a:cubicBezTo>
                  <a:pt x="157151" y="0"/>
                  <a:pt x="188877" y="13207"/>
                  <a:pt x="188877" y="29512"/>
                </a:cubicBezTo>
                <a:lnTo>
                  <a:pt x="188877" y="35414"/>
                </a:lnTo>
                <a:cubicBezTo>
                  <a:pt x="188877" y="46703"/>
                  <a:pt x="173641" y="56515"/>
                  <a:pt x="151249" y="61496"/>
                </a:cubicBezTo>
                <a:cubicBezTo>
                  <a:pt x="150364" y="60463"/>
                  <a:pt x="149441" y="59467"/>
                  <a:pt x="148519" y="58544"/>
                </a:cubicBezTo>
                <a:cubicBezTo>
                  <a:pt x="142801" y="52900"/>
                  <a:pt x="135423" y="48621"/>
                  <a:pt x="127713" y="45448"/>
                </a:cubicBezTo>
                <a:cubicBezTo>
                  <a:pt x="112256" y="38993"/>
                  <a:pt x="92114" y="35451"/>
                  <a:pt x="70829" y="35451"/>
                </a:cubicBezTo>
                <a:cubicBezTo>
                  <a:pt x="62750" y="35451"/>
                  <a:pt x="54855" y="35968"/>
                  <a:pt x="47293" y="36964"/>
                </a:cubicBezTo>
                <a:cubicBezTo>
                  <a:pt x="47219" y="36484"/>
                  <a:pt x="47219" y="35968"/>
                  <a:pt x="47219" y="35451"/>
                </a:cubicBezTo>
                <a:close/>
                <a:moveTo>
                  <a:pt x="159365" y="130222"/>
                </a:moveTo>
                <a:lnTo>
                  <a:pt x="159365" y="113179"/>
                </a:lnTo>
                <a:cubicBezTo>
                  <a:pt x="164935" y="111740"/>
                  <a:pt x="170174" y="110043"/>
                  <a:pt x="174932" y="108051"/>
                </a:cubicBezTo>
                <a:cubicBezTo>
                  <a:pt x="179802" y="106022"/>
                  <a:pt x="184561" y="103550"/>
                  <a:pt x="188877" y="100562"/>
                </a:cubicBezTo>
                <a:lnTo>
                  <a:pt x="188877" y="106243"/>
                </a:lnTo>
                <a:cubicBezTo>
                  <a:pt x="188877" y="116130"/>
                  <a:pt x="177256" y="124873"/>
                  <a:pt x="159365" y="130222"/>
                </a:cubicBezTo>
                <a:close/>
                <a:moveTo>
                  <a:pt x="159365" y="94807"/>
                </a:moveTo>
                <a:lnTo>
                  <a:pt x="159365" y="82634"/>
                </a:lnTo>
                <a:cubicBezTo>
                  <a:pt x="159365" y="80974"/>
                  <a:pt x="159217" y="79387"/>
                  <a:pt x="158996" y="77838"/>
                </a:cubicBezTo>
                <a:cubicBezTo>
                  <a:pt x="164714" y="76399"/>
                  <a:pt x="170063" y="74665"/>
                  <a:pt x="174932" y="72600"/>
                </a:cubicBezTo>
                <a:cubicBezTo>
                  <a:pt x="179802" y="70534"/>
                  <a:pt x="184561" y="68099"/>
                  <a:pt x="188877" y="65111"/>
                </a:cubicBezTo>
                <a:lnTo>
                  <a:pt x="188877" y="70792"/>
                </a:lnTo>
                <a:cubicBezTo>
                  <a:pt x="188877" y="80678"/>
                  <a:pt x="177256" y="89421"/>
                  <a:pt x="159365" y="94770"/>
                </a:cubicBezTo>
                <a:close/>
                <a:moveTo>
                  <a:pt x="0" y="88536"/>
                </a:moveTo>
                <a:lnTo>
                  <a:pt x="0" y="82634"/>
                </a:lnTo>
                <a:cubicBezTo>
                  <a:pt x="0" y="66328"/>
                  <a:pt x="31725" y="53122"/>
                  <a:pt x="70829" y="53122"/>
                </a:cubicBezTo>
                <a:cubicBezTo>
                  <a:pt x="109932" y="53122"/>
                  <a:pt x="141658" y="66328"/>
                  <a:pt x="141658" y="82634"/>
                </a:cubicBezTo>
                <a:lnTo>
                  <a:pt x="141658" y="88536"/>
                </a:lnTo>
                <a:cubicBezTo>
                  <a:pt x="141658" y="104841"/>
                  <a:pt x="109932" y="118048"/>
                  <a:pt x="70829" y="118048"/>
                </a:cubicBezTo>
                <a:cubicBezTo>
                  <a:pt x="31725" y="118048"/>
                  <a:pt x="0" y="104841"/>
                  <a:pt x="0" y="88536"/>
                </a:cubicBezTo>
                <a:close/>
                <a:moveTo>
                  <a:pt x="141658" y="123950"/>
                </a:moveTo>
                <a:cubicBezTo>
                  <a:pt x="141658" y="140256"/>
                  <a:pt x="109932" y="153462"/>
                  <a:pt x="70829" y="153462"/>
                </a:cubicBezTo>
                <a:cubicBezTo>
                  <a:pt x="31725" y="153462"/>
                  <a:pt x="0" y="140256"/>
                  <a:pt x="0" y="123950"/>
                </a:cubicBezTo>
                <a:lnTo>
                  <a:pt x="0" y="118269"/>
                </a:lnTo>
                <a:cubicBezTo>
                  <a:pt x="4279" y="121257"/>
                  <a:pt x="9038" y="123692"/>
                  <a:pt x="13944" y="125758"/>
                </a:cubicBezTo>
                <a:cubicBezTo>
                  <a:pt x="29401" y="132214"/>
                  <a:pt x="49543" y="135755"/>
                  <a:pt x="70829" y="135755"/>
                </a:cubicBezTo>
                <a:cubicBezTo>
                  <a:pt x="92114" y="135755"/>
                  <a:pt x="112256" y="132177"/>
                  <a:pt x="127713" y="125758"/>
                </a:cubicBezTo>
                <a:cubicBezTo>
                  <a:pt x="132583" y="123729"/>
                  <a:pt x="137341" y="121257"/>
                  <a:pt x="141658" y="118269"/>
                </a:cubicBezTo>
                <a:lnTo>
                  <a:pt x="141658" y="123950"/>
                </a:lnTo>
                <a:close/>
                <a:moveTo>
                  <a:pt x="141658" y="153684"/>
                </a:moveTo>
                <a:lnTo>
                  <a:pt x="141658" y="159365"/>
                </a:lnTo>
                <a:cubicBezTo>
                  <a:pt x="141658" y="175670"/>
                  <a:pt x="109932" y="188877"/>
                  <a:pt x="70829" y="188877"/>
                </a:cubicBezTo>
                <a:cubicBezTo>
                  <a:pt x="31725" y="188877"/>
                  <a:pt x="0" y="175670"/>
                  <a:pt x="0" y="159365"/>
                </a:cubicBezTo>
                <a:lnTo>
                  <a:pt x="0" y="153684"/>
                </a:lnTo>
                <a:cubicBezTo>
                  <a:pt x="4279" y="156672"/>
                  <a:pt x="9038" y="159107"/>
                  <a:pt x="13944" y="161172"/>
                </a:cubicBezTo>
                <a:cubicBezTo>
                  <a:pt x="29401" y="167628"/>
                  <a:pt x="49543" y="171170"/>
                  <a:pt x="70829" y="171170"/>
                </a:cubicBezTo>
                <a:cubicBezTo>
                  <a:pt x="92114" y="171170"/>
                  <a:pt x="112256" y="167591"/>
                  <a:pt x="127713" y="161172"/>
                </a:cubicBezTo>
                <a:cubicBezTo>
                  <a:pt x="132583" y="159143"/>
                  <a:pt x="137341" y="156672"/>
                  <a:pt x="141658" y="15368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5032505" y="4170755"/>
            <a:ext cx="443861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Cost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465875" y="4642947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ต้นทุนการใช้ข้อมูล ฟรี มีค่าใช้จ่าย หรือต้องลงทุนด้านเวลาและทรัพยากร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465875" y="5496670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4484763" y="5659101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4663954" y="5613763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มีค่าใช้จ่ายอะไรบ้าง?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119579" y="3887440"/>
            <a:ext cx="3692542" cy="2105977"/>
          </a:xfrm>
          <a:custGeom>
            <a:avLst/>
            <a:gdLst/>
            <a:ahLst/>
            <a:cxnLst/>
            <a:rect l="l" t="t" r="r" b="b"/>
            <a:pathLst>
              <a:path w="3692542" h="2105977">
                <a:moveTo>
                  <a:pt x="0" y="0"/>
                </a:moveTo>
                <a:lnTo>
                  <a:pt x="3692542" y="0"/>
                </a:lnTo>
                <a:lnTo>
                  <a:pt x="3692542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8119579" y="3887440"/>
            <a:ext cx="37775" cy="2105977"/>
          </a:xfrm>
          <a:custGeom>
            <a:avLst/>
            <a:gdLst/>
            <a:ahLst/>
            <a:cxnLst/>
            <a:rect l="l" t="t" r="r" b="b"/>
            <a:pathLst>
              <a:path w="37775" h="2105977">
                <a:moveTo>
                  <a:pt x="0" y="0"/>
                </a:moveTo>
                <a:lnTo>
                  <a:pt x="37775" y="0"/>
                </a:lnTo>
                <a:lnTo>
                  <a:pt x="37775" y="2105977"/>
                </a:lnTo>
                <a:lnTo>
                  <a:pt x="0" y="210597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8327344" y="4076316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0" y="0"/>
                </a:moveTo>
                <a:lnTo>
                  <a:pt x="453304" y="0"/>
                </a:lnTo>
                <a:lnTo>
                  <a:pt x="453304" y="453304"/>
                </a:lnTo>
                <a:lnTo>
                  <a:pt x="0" y="45330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8435948" y="4208530"/>
            <a:ext cx="236096" cy="188877"/>
          </a:xfrm>
          <a:custGeom>
            <a:avLst/>
            <a:gdLst/>
            <a:ahLst/>
            <a:cxnLst/>
            <a:rect l="l" t="t" r="r" b="b"/>
            <a:pathLst>
              <a:path w="236096" h="188877">
                <a:moveTo>
                  <a:pt x="141658" y="11805"/>
                </a:moveTo>
                <a:lnTo>
                  <a:pt x="188877" y="11805"/>
                </a:lnTo>
                <a:cubicBezTo>
                  <a:pt x="195406" y="11805"/>
                  <a:pt x="200682" y="17080"/>
                  <a:pt x="200682" y="23610"/>
                </a:cubicBezTo>
                <a:cubicBezTo>
                  <a:pt x="200682" y="30139"/>
                  <a:pt x="195406" y="35414"/>
                  <a:pt x="188877" y="35414"/>
                </a:cubicBezTo>
                <a:lnTo>
                  <a:pt x="146970" y="35414"/>
                </a:lnTo>
                <a:cubicBezTo>
                  <a:pt x="145052" y="44932"/>
                  <a:pt x="138522" y="52790"/>
                  <a:pt x="129853" y="56552"/>
                </a:cubicBezTo>
                <a:lnTo>
                  <a:pt x="129853" y="165267"/>
                </a:lnTo>
                <a:lnTo>
                  <a:pt x="188877" y="165267"/>
                </a:lnTo>
                <a:cubicBezTo>
                  <a:pt x="195406" y="165267"/>
                  <a:pt x="200682" y="170543"/>
                  <a:pt x="200682" y="177072"/>
                </a:cubicBezTo>
                <a:cubicBezTo>
                  <a:pt x="200682" y="183602"/>
                  <a:pt x="195406" y="188877"/>
                  <a:pt x="188877" y="188877"/>
                </a:cubicBezTo>
                <a:lnTo>
                  <a:pt x="47219" y="188877"/>
                </a:lnTo>
                <a:cubicBezTo>
                  <a:pt x="40690" y="188877"/>
                  <a:pt x="35414" y="183602"/>
                  <a:pt x="35414" y="177072"/>
                </a:cubicBezTo>
                <a:cubicBezTo>
                  <a:pt x="35414" y="170543"/>
                  <a:pt x="40690" y="165267"/>
                  <a:pt x="47219" y="165267"/>
                </a:cubicBezTo>
                <a:lnTo>
                  <a:pt x="106243" y="165267"/>
                </a:lnTo>
                <a:lnTo>
                  <a:pt x="106243" y="56552"/>
                </a:lnTo>
                <a:cubicBezTo>
                  <a:pt x="97574" y="52753"/>
                  <a:pt x="91045" y="44895"/>
                  <a:pt x="89126" y="35414"/>
                </a:cubicBezTo>
                <a:lnTo>
                  <a:pt x="47219" y="35414"/>
                </a:lnTo>
                <a:cubicBezTo>
                  <a:pt x="40690" y="35414"/>
                  <a:pt x="35414" y="30139"/>
                  <a:pt x="35414" y="23610"/>
                </a:cubicBezTo>
                <a:cubicBezTo>
                  <a:pt x="35414" y="17080"/>
                  <a:pt x="40690" y="11805"/>
                  <a:pt x="47219" y="11805"/>
                </a:cubicBezTo>
                <a:lnTo>
                  <a:pt x="94438" y="11805"/>
                </a:lnTo>
                <a:cubicBezTo>
                  <a:pt x="99824" y="4648"/>
                  <a:pt x="108383" y="0"/>
                  <a:pt x="118048" y="0"/>
                </a:cubicBezTo>
                <a:cubicBezTo>
                  <a:pt x="127713" y="0"/>
                  <a:pt x="136272" y="4648"/>
                  <a:pt x="141658" y="11805"/>
                </a:cubicBezTo>
                <a:close/>
                <a:moveTo>
                  <a:pt x="162168" y="118048"/>
                </a:moveTo>
                <a:lnTo>
                  <a:pt x="215585" y="118048"/>
                </a:lnTo>
                <a:lnTo>
                  <a:pt x="188877" y="72231"/>
                </a:lnTo>
                <a:lnTo>
                  <a:pt x="162168" y="118048"/>
                </a:lnTo>
                <a:close/>
                <a:moveTo>
                  <a:pt x="188877" y="153462"/>
                </a:moveTo>
                <a:cubicBezTo>
                  <a:pt x="165673" y="153462"/>
                  <a:pt x="146380" y="140920"/>
                  <a:pt x="142395" y="124356"/>
                </a:cubicBezTo>
                <a:cubicBezTo>
                  <a:pt x="141436" y="120298"/>
                  <a:pt x="142764" y="116130"/>
                  <a:pt x="144867" y="112515"/>
                </a:cubicBezTo>
                <a:lnTo>
                  <a:pt x="179986" y="52310"/>
                </a:lnTo>
                <a:cubicBezTo>
                  <a:pt x="181831" y="49137"/>
                  <a:pt x="185225" y="47219"/>
                  <a:pt x="188877" y="47219"/>
                </a:cubicBezTo>
                <a:cubicBezTo>
                  <a:pt x="192529" y="47219"/>
                  <a:pt x="195923" y="49174"/>
                  <a:pt x="197767" y="52310"/>
                </a:cubicBezTo>
                <a:lnTo>
                  <a:pt x="232887" y="112515"/>
                </a:lnTo>
                <a:cubicBezTo>
                  <a:pt x="234989" y="116130"/>
                  <a:pt x="236317" y="120298"/>
                  <a:pt x="235358" y="124356"/>
                </a:cubicBezTo>
                <a:cubicBezTo>
                  <a:pt x="231374" y="140883"/>
                  <a:pt x="212081" y="153462"/>
                  <a:pt x="188877" y="153462"/>
                </a:cubicBezTo>
                <a:close/>
                <a:moveTo>
                  <a:pt x="46777" y="72231"/>
                </a:moveTo>
                <a:lnTo>
                  <a:pt x="20068" y="118048"/>
                </a:lnTo>
                <a:lnTo>
                  <a:pt x="73522" y="118048"/>
                </a:lnTo>
                <a:lnTo>
                  <a:pt x="46777" y="72231"/>
                </a:lnTo>
                <a:close/>
                <a:moveTo>
                  <a:pt x="332" y="124356"/>
                </a:moveTo>
                <a:cubicBezTo>
                  <a:pt x="-627" y="120298"/>
                  <a:pt x="701" y="116130"/>
                  <a:pt x="2804" y="112515"/>
                </a:cubicBezTo>
                <a:lnTo>
                  <a:pt x="37923" y="52310"/>
                </a:lnTo>
                <a:cubicBezTo>
                  <a:pt x="39767" y="49137"/>
                  <a:pt x="43161" y="47219"/>
                  <a:pt x="46813" y="47219"/>
                </a:cubicBezTo>
                <a:cubicBezTo>
                  <a:pt x="50466" y="47219"/>
                  <a:pt x="53859" y="49174"/>
                  <a:pt x="55704" y="52310"/>
                </a:cubicBezTo>
                <a:lnTo>
                  <a:pt x="90823" y="112515"/>
                </a:lnTo>
                <a:cubicBezTo>
                  <a:pt x="92926" y="116130"/>
                  <a:pt x="94254" y="120298"/>
                  <a:pt x="93295" y="124356"/>
                </a:cubicBezTo>
                <a:cubicBezTo>
                  <a:pt x="89311" y="140883"/>
                  <a:pt x="70017" y="153462"/>
                  <a:pt x="46813" y="153462"/>
                </a:cubicBezTo>
                <a:cubicBezTo>
                  <a:pt x="23610" y="153462"/>
                  <a:pt x="4316" y="140920"/>
                  <a:pt x="332" y="12435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8893975" y="4170755"/>
            <a:ext cx="1152149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Comparability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327344" y="4642947"/>
            <a:ext cx="3371452" cy="736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ความสามารถในการเปรียบเทียบ ใช้มาตรฐานเดียวกับแหล่งอื่นหรือไม่ เปรียบเทียบระหว่างพื้นที่/เวลาได้หรือไม่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27344" y="5496670"/>
            <a:ext cx="3295901" cy="7555"/>
          </a:xfrm>
          <a:custGeom>
            <a:avLst/>
            <a:gdLst/>
            <a:ahLst/>
            <a:cxnLst/>
            <a:rect l="l" t="t" r="r" b="b"/>
            <a:pathLst>
              <a:path w="3295901" h="7555">
                <a:moveTo>
                  <a:pt x="0" y="0"/>
                </a:moveTo>
                <a:lnTo>
                  <a:pt x="3295901" y="0"/>
                </a:lnTo>
                <a:lnTo>
                  <a:pt x="3295901" y="7555"/>
                </a:lnTo>
                <a:lnTo>
                  <a:pt x="0" y="7555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8346232" y="5659101"/>
            <a:ext cx="132214" cy="132214"/>
          </a:xfrm>
          <a:custGeom>
            <a:avLst/>
            <a:gdLst/>
            <a:ahLst/>
            <a:cxnLst/>
            <a:rect l="l" t="t" r="r" b="b"/>
            <a:pathLst>
              <a:path w="132214" h="132214">
                <a:moveTo>
                  <a:pt x="66107" y="132214"/>
                </a:moveTo>
                <a:cubicBezTo>
                  <a:pt x="102592" y="132214"/>
                  <a:pt x="132214" y="102592"/>
                  <a:pt x="132214" y="66107"/>
                </a:cubicBezTo>
                <a:cubicBezTo>
                  <a:pt x="132214" y="29622"/>
                  <a:pt x="102592" y="0"/>
                  <a:pt x="66107" y="0"/>
                </a:cubicBezTo>
                <a:cubicBezTo>
                  <a:pt x="29622" y="0"/>
                  <a:pt x="0" y="29622"/>
                  <a:pt x="0" y="66107"/>
                </a:cubicBezTo>
                <a:cubicBezTo>
                  <a:pt x="0" y="102592"/>
                  <a:pt x="29622" y="132214"/>
                  <a:pt x="66107" y="132214"/>
                </a:cubicBezTo>
                <a:close/>
                <a:moveTo>
                  <a:pt x="66107" y="45448"/>
                </a:moveTo>
                <a:cubicBezTo>
                  <a:pt x="61536" y="45448"/>
                  <a:pt x="57844" y="49141"/>
                  <a:pt x="57844" y="53712"/>
                </a:cubicBezTo>
                <a:cubicBezTo>
                  <a:pt x="57844" y="57146"/>
                  <a:pt x="55080" y="59909"/>
                  <a:pt x="51646" y="59909"/>
                </a:cubicBezTo>
                <a:cubicBezTo>
                  <a:pt x="48212" y="59909"/>
                  <a:pt x="45448" y="57146"/>
                  <a:pt x="45448" y="53712"/>
                </a:cubicBezTo>
                <a:cubicBezTo>
                  <a:pt x="45448" y="42298"/>
                  <a:pt x="54693" y="33053"/>
                  <a:pt x="66107" y="33053"/>
                </a:cubicBezTo>
                <a:cubicBezTo>
                  <a:pt x="77521" y="33053"/>
                  <a:pt x="86765" y="42298"/>
                  <a:pt x="86765" y="53712"/>
                </a:cubicBezTo>
                <a:cubicBezTo>
                  <a:pt x="86765" y="65900"/>
                  <a:pt x="77469" y="71065"/>
                  <a:pt x="72304" y="72950"/>
                </a:cubicBezTo>
                <a:lnTo>
                  <a:pt x="72304" y="73931"/>
                </a:lnTo>
                <a:cubicBezTo>
                  <a:pt x="72304" y="77366"/>
                  <a:pt x="69541" y="80129"/>
                  <a:pt x="66107" y="80129"/>
                </a:cubicBezTo>
                <a:cubicBezTo>
                  <a:pt x="62672" y="80129"/>
                  <a:pt x="59909" y="77366"/>
                  <a:pt x="59909" y="73931"/>
                </a:cubicBezTo>
                <a:lnTo>
                  <a:pt x="59909" y="71840"/>
                </a:lnTo>
                <a:cubicBezTo>
                  <a:pt x="59909" y="66546"/>
                  <a:pt x="63731" y="62750"/>
                  <a:pt x="67682" y="61459"/>
                </a:cubicBezTo>
                <a:cubicBezTo>
                  <a:pt x="69335" y="60916"/>
                  <a:pt x="71091" y="60038"/>
                  <a:pt x="72382" y="58799"/>
                </a:cubicBezTo>
                <a:cubicBezTo>
                  <a:pt x="73492" y="57714"/>
                  <a:pt x="74370" y="56217"/>
                  <a:pt x="74370" y="53738"/>
                </a:cubicBezTo>
                <a:cubicBezTo>
                  <a:pt x="74370" y="49167"/>
                  <a:pt x="70678" y="45474"/>
                  <a:pt x="66107" y="45474"/>
                </a:cubicBezTo>
                <a:close/>
                <a:moveTo>
                  <a:pt x="57844" y="95029"/>
                </a:moveTo>
                <a:cubicBezTo>
                  <a:pt x="57844" y="90468"/>
                  <a:pt x="61546" y="86765"/>
                  <a:pt x="66107" y="86765"/>
                </a:cubicBezTo>
                <a:cubicBezTo>
                  <a:pt x="70668" y="86765"/>
                  <a:pt x="74370" y="90468"/>
                  <a:pt x="74370" y="95029"/>
                </a:cubicBezTo>
                <a:cubicBezTo>
                  <a:pt x="74370" y="99589"/>
                  <a:pt x="70668" y="103292"/>
                  <a:pt x="66107" y="103292"/>
                </a:cubicBezTo>
                <a:cubicBezTo>
                  <a:pt x="61546" y="103292"/>
                  <a:pt x="57844" y="99589"/>
                  <a:pt x="57844" y="9502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8525423" y="5613763"/>
            <a:ext cx="316392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เปรียบเทียบกับอะไรได้บ้าง?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96641" y="6142618"/>
            <a:ext cx="11417605" cy="528855"/>
          </a:xfrm>
          <a:custGeom>
            <a:avLst/>
            <a:gdLst/>
            <a:ahLst/>
            <a:cxnLst/>
            <a:rect l="l" t="t" r="r" b="b"/>
            <a:pathLst>
              <a:path w="11417605" h="528855">
                <a:moveTo>
                  <a:pt x="0" y="0"/>
                </a:moveTo>
                <a:lnTo>
                  <a:pt x="11417605" y="0"/>
                </a:lnTo>
                <a:lnTo>
                  <a:pt x="11417605" y="528855"/>
                </a:lnTo>
                <a:lnTo>
                  <a:pt x="0" y="52885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396641" y="6142618"/>
            <a:ext cx="37775" cy="528855"/>
          </a:xfrm>
          <a:custGeom>
            <a:avLst/>
            <a:gdLst/>
            <a:ahLst/>
            <a:cxnLst/>
            <a:rect l="l" t="t" r="r" b="b"/>
            <a:pathLst>
              <a:path w="37775" h="528855">
                <a:moveTo>
                  <a:pt x="0" y="0"/>
                </a:moveTo>
                <a:lnTo>
                  <a:pt x="37775" y="0"/>
                </a:lnTo>
                <a:lnTo>
                  <a:pt x="37775" y="528855"/>
                </a:lnTo>
                <a:lnTo>
                  <a:pt x="0" y="52885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604406" y="6339057"/>
            <a:ext cx="113326" cy="151101"/>
          </a:xfrm>
          <a:custGeom>
            <a:avLst/>
            <a:gdLst/>
            <a:ahLst/>
            <a:cxnLst/>
            <a:rect l="l" t="t" r="r" b="b"/>
            <a:pathLst>
              <a:path w="113326" h="151101">
                <a:moveTo>
                  <a:pt x="86441" y="113326"/>
                </a:moveTo>
                <a:cubicBezTo>
                  <a:pt x="88595" y="106745"/>
                  <a:pt x="92904" y="100784"/>
                  <a:pt x="97773" y="95648"/>
                </a:cubicBezTo>
                <a:cubicBezTo>
                  <a:pt x="107424" y="85496"/>
                  <a:pt x="113326" y="71773"/>
                  <a:pt x="113326" y="56663"/>
                </a:cubicBezTo>
                <a:cubicBezTo>
                  <a:pt x="113326" y="25380"/>
                  <a:pt x="87946" y="0"/>
                  <a:pt x="56663" y="0"/>
                </a:cubicBezTo>
                <a:cubicBezTo>
                  <a:pt x="25380" y="0"/>
                  <a:pt x="0" y="25380"/>
                  <a:pt x="0" y="56663"/>
                </a:cubicBezTo>
                <a:cubicBezTo>
                  <a:pt x="0" y="71773"/>
                  <a:pt x="5902" y="85496"/>
                  <a:pt x="15553" y="95648"/>
                </a:cubicBezTo>
                <a:cubicBezTo>
                  <a:pt x="20422" y="100784"/>
                  <a:pt x="24761" y="106745"/>
                  <a:pt x="26885" y="113326"/>
                </a:cubicBezTo>
                <a:lnTo>
                  <a:pt x="86411" y="113326"/>
                </a:lnTo>
                <a:close/>
                <a:moveTo>
                  <a:pt x="84995" y="127492"/>
                </a:moveTo>
                <a:lnTo>
                  <a:pt x="28332" y="127492"/>
                </a:lnTo>
                <a:lnTo>
                  <a:pt x="28332" y="132214"/>
                </a:lnTo>
                <a:cubicBezTo>
                  <a:pt x="28332" y="145258"/>
                  <a:pt x="38897" y="155823"/>
                  <a:pt x="51941" y="155823"/>
                </a:cubicBezTo>
                <a:lnTo>
                  <a:pt x="61385" y="155823"/>
                </a:lnTo>
                <a:cubicBezTo>
                  <a:pt x="74429" y="155823"/>
                  <a:pt x="84995" y="145258"/>
                  <a:pt x="84995" y="132214"/>
                </a:cubicBezTo>
                <a:lnTo>
                  <a:pt x="84995" y="127492"/>
                </a:lnTo>
                <a:close/>
                <a:moveTo>
                  <a:pt x="54302" y="33053"/>
                </a:moveTo>
                <a:cubicBezTo>
                  <a:pt x="42556" y="33053"/>
                  <a:pt x="33053" y="42556"/>
                  <a:pt x="33053" y="54302"/>
                </a:cubicBezTo>
                <a:cubicBezTo>
                  <a:pt x="33053" y="58227"/>
                  <a:pt x="29896" y="61385"/>
                  <a:pt x="25971" y="61385"/>
                </a:cubicBezTo>
                <a:cubicBezTo>
                  <a:pt x="22045" y="61385"/>
                  <a:pt x="18888" y="58227"/>
                  <a:pt x="18888" y="54302"/>
                </a:cubicBezTo>
                <a:cubicBezTo>
                  <a:pt x="18888" y="34736"/>
                  <a:pt x="34736" y="18888"/>
                  <a:pt x="54302" y="18888"/>
                </a:cubicBezTo>
                <a:cubicBezTo>
                  <a:pt x="58227" y="18888"/>
                  <a:pt x="61385" y="22045"/>
                  <a:pt x="61385" y="25971"/>
                </a:cubicBezTo>
                <a:cubicBezTo>
                  <a:pt x="61385" y="29896"/>
                  <a:pt x="58227" y="33053"/>
                  <a:pt x="54302" y="33053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811688" y="6293719"/>
            <a:ext cx="10927008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หลักการ:</a:t>
            </a: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ไม่มีแหล่งข้อมูลใดสมบูรณ์แบบ ต้องพิจารณาข้อดี-ข้อจำกัดและใช้หลายแหล่งร่วมกัน (Triangulation)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1512" y="361512"/>
            <a:ext cx="361512" cy="361512"/>
          </a:xfrm>
          <a:custGeom>
            <a:avLst/>
            <a:gdLst/>
            <a:ahLst/>
            <a:cxnLst/>
            <a:rect l="l" t="t" r="r" b="b"/>
            <a:pathLst>
              <a:path w="361512" h="361512">
                <a:moveTo>
                  <a:pt x="0" y="0"/>
                </a:moveTo>
                <a:lnTo>
                  <a:pt x="361512" y="0"/>
                </a:lnTo>
                <a:lnTo>
                  <a:pt x="361512" y="361512"/>
                </a:lnTo>
                <a:lnTo>
                  <a:pt x="0" y="36151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19128" y="415739"/>
            <a:ext cx="325361" cy="253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31478" y="361512"/>
            <a:ext cx="36151" cy="361512"/>
          </a:xfrm>
          <a:custGeom>
            <a:avLst/>
            <a:gdLst/>
            <a:ahLst/>
            <a:cxnLst/>
            <a:rect l="l" t="t" r="r" b="b"/>
            <a:pathLst>
              <a:path w="36151" h="361512">
                <a:moveTo>
                  <a:pt x="0" y="0"/>
                </a:moveTo>
                <a:lnTo>
                  <a:pt x="36151" y="0"/>
                </a:lnTo>
                <a:lnTo>
                  <a:pt x="36151" y="361512"/>
                </a:lnTo>
                <a:lnTo>
                  <a:pt x="0" y="36151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61512" y="831478"/>
            <a:ext cx="11685883" cy="43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1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 Mapping คำถามกับแหล่งข้อมูล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1512" y="1156620"/>
            <a:ext cx="11550316" cy="253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การใช้หลายแหล่งร่วมกันเพื่อ Triangulation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9588" y="1554284"/>
            <a:ext cx="11450900" cy="3172270"/>
          </a:xfrm>
          <a:custGeom>
            <a:avLst/>
            <a:gdLst/>
            <a:ahLst/>
            <a:cxnLst/>
            <a:rect l="l" t="t" r="r" b="b"/>
            <a:pathLst>
              <a:path w="11450900" h="3172270">
                <a:moveTo>
                  <a:pt x="0" y="0"/>
                </a:moveTo>
                <a:lnTo>
                  <a:pt x="11450900" y="0"/>
                </a:lnTo>
                <a:lnTo>
                  <a:pt x="11450900" y="3172270"/>
                </a:lnTo>
                <a:lnTo>
                  <a:pt x="0" y="317227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79588" y="1554284"/>
            <a:ext cx="36151" cy="3172270"/>
          </a:xfrm>
          <a:custGeom>
            <a:avLst/>
            <a:gdLst/>
            <a:ahLst/>
            <a:cxnLst/>
            <a:rect l="l" t="t" r="r" b="b"/>
            <a:pathLst>
              <a:path w="36151" h="3172270">
                <a:moveTo>
                  <a:pt x="0" y="0"/>
                </a:moveTo>
                <a:lnTo>
                  <a:pt x="36151" y="0"/>
                </a:lnTo>
                <a:lnTo>
                  <a:pt x="36151" y="3172270"/>
                </a:lnTo>
                <a:lnTo>
                  <a:pt x="0" y="317227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01014" y="1749497"/>
            <a:ext cx="180756" cy="180756"/>
          </a:xfrm>
          <a:custGeom>
            <a:avLst/>
            <a:gdLst/>
            <a:ahLst/>
            <a:cxnLst/>
            <a:rect l="l" t="t" r="r" b="b"/>
            <a:pathLst>
              <a:path w="180756" h="180756">
                <a:moveTo>
                  <a:pt x="90378" y="180756"/>
                </a:moveTo>
                <a:cubicBezTo>
                  <a:pt x="140259" y="180756"/>
                  <a:pt x="180756" y="140259"/>
                  <a:pt x="180756" y="90378"/>
                </a:cubicBezTo>
                <a:cubicBezTo>
                  <a:pt x="180756" y="40497"/>
                  <a:pt x="140259" y="0"/>
                  <a:pt x="90378" y="0"/>
                </a:cubicBezTo>
                <a:cubicBezTo>
                  <a:pt x="40497" y="0"/>
                  <a:pt x="0" y="40497"/>
                  <a:pt x="0" y="90378"/>
                </a:cubicBezTo>
                <a:cubicBezTo>
                  <a:pt x="0" y="140259"/>
                  <a:pt x="40497" y="180756"/>
                  <a:pt x="90378" y="180756"/>
                </a:cubicBezTo>
                <a:close/>
                <a:moveTo>
                  <a:pt x="90378" y="62135"/>
                </a:moveTo>
                <a:cubicBezTo>
                  <a:pt x="84129" y="62135"/>
                  <a:pt x="79081" y="67183"/>
                  <a:pt x="79081" y="73432"/>
                </a:cubicBezTo>
                <a:cubicBezTo>
                  <a:pt x="79081" y="78128"/>
                  <a:pt x="75303" y="81905"/>
                  <a:pt x="70608" y="81905"/>
                </a:cubicBezTo>
                <a:cubicBezTo>
                  <a:pt x="65912" y="81905"/>
                  <a:pt x="62135" y="78128"/>
                  <a:pt x="62135" y="73432"/>
                </a:cubicBezTo>
                <a:cubicBezTo>
                  <a:pt x="62135" y="57828"/>
                  <a:pt x="74774" y="45189"/>
                  <a:pt x="90378" y="45189"/>
                </a:cubicBezTo>
                <a:cubicBezTo>
                  <a:pt x="105982" y="45189"/>
                  <a:pt x="118621" y="57828"/>
                  <a:pt x="118621" y="73432"/>
                </a:cubicBezTo>
                <a:cubicBezTo>
                  <a:pt x="118621" y="90096"/>
                  <a:pt x="105912" y="97156"/>
                  <a:pt x="98851" y="99734"/>
                </a:cubicBezTo>
                <a:lnTo>
                  <a:pt x="98851" y="101075"/>
                </a:lnTo>
                <a:cubicBezTo>
                  <a:pt x="98851" y="105771"/>
                  <a:pt x="95073" y="109548"/>
                  <a:pt x="90378" y="109548"/>
                </a:cubicBezTo>
                <a:cubicBezTo>
                  <a:pt x="85683" y="109548"/>
                  <a:pt x="81905" y="105771"/>
                  <a:pt x="81905" y="101075"/>
                </a:cubicBezTo>
                <a:lnTo>
                  <a:pt x="81905" y="98216"/>
                </a:lnTo>
                <a:cubicBezTo>
                  <a:pt x="81905" y="90978"/>
                  <a:pt x="87130" y="85789"/>
                  <a:pt x="92532" y="84023"/>
                </a:cubicBezTo>
                <a:cubicBezTo>
                  <a:pt x="94791" y="83282"/>
                  <a:pt x="97192" y="82082"/>
                  <a:pt x="98957" y="80387"/>
                </a:cubicBezTo>
                <a:cubicBezTo>
                  <a:pt x="100475" y="78904"/>
                  <a:pt x="101675" y="76857"/>
                  <a:pt x="101675" y="73467"/>
                </a:cubicBezTo>
                <a:cubicBezTo>
                  <a:pt x="101675" y="67219"/>
                  <a:pt x="96627" y="62170"/>
                  <a:pt x="90378" y="62170"/>
                </a:cubicBezTo>
                <a:close/>
                <a:moveTo>
                  <a:pt x="79081" y="129918"/>
                </a:moveTo>
                <a:cubicBezTo>
                  <a:pt x="79081" y="123683"/>
                  <a:pt x="84143" y="118621"/>
                  <a:pt x="90378" y="118621"/>
                </a:cubicBezTo>
                <a:cubicBezTo>
                  <a:pt x="96613" y="118621"/>
                  <a:pt x="101675" y="123683"/>
                  <a:pt x="101675" y="129918"/>
                </a:cubicBezTo>
                <a:cubicBezTo>
                  <a:pt x="101675" y="136154"/>
                  <a:pt x="96613" y="141216"/>
                  <a:pt x="90378" y="141216"/>
                </a:cubicBezTo>
                <a:cubicBezTo>
                  <a:pt x="84143" y="141216"/>
                  <a:pt x="79081" y="136154"/>
                  <a:pt x="79081" y="12991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55818" y="1735040"/>
            <a:ext cx="10884292" cy="253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3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ตัวอย่างคำถาม: "สถานการณ์โรคเบาหวานในไทย"</a:t>
            </a:r>
            <a:endParaRPr lang="en-US" sz="1600" dirty="0"/>
          </a:p>
        </p:txBody>
      </p:sp>
      <p:graphicFrame>
        <p:nvGraphicFramePr>
          <p:cNvPr id="2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524486"/>
              </p:ext>
            </p:extLst>
          </p:nvPr>
        </p:nvGraphicFramePr>
        <p:xfrm>
          <a:off x="578420" y="2132703"/>
          <a:ext cx="11071311" cy="2726588"/>
        </p:xfrm>
        <a:graphic>
          <a:graphicData uri="http://schemas.openxmlformats.org/drawingml/2006/table">
            <a:tbl>
              <a:tblPr/>
              <a:tblGrid>
                <a:gridCol w="35699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5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862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6033">
                <a:tc>
                  <a:txBody>
                    <a:bodyPr/>
                    <a:lstStyle/>
                    <a:p>
                      <a:pPr algn="l"/>
                      <a:r>
                        <a:rPr lang="en-US" sz="9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คำถามย่อย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ตัวแปรที่ต้องการ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แหล่งข้อมูล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033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อัตราป่วยเบาหวานเป็นเท่าไร?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Prevalence, Incidence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MOPH 43 แฟ้ม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033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ค่าใช้จ่ายการรักษาเท่าไร?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Treatment cost, Claims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NHSO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6033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ปัจจัยเสี่ยงมีอะไรบ้าง?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Obesity, Physical activity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NSO Survey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6033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ภาระโรคเทียบกับประเทศอื่น?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DALYs, YLLs, YLDs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BOD Thailand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WHO GHO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6033"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การเข้าถึงบริการเป็นอย่างไร?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Service coverage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NHSO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9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WHO GHO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8454" marR="108454" marT="108454" marB="108454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" name="Shape 9"/>
          <p:cNvSpPr/>
          <p:nvPr/>
        </p:nvSpPr>
        <p:spPr>
          <a:xfrm>
            <a:off x="379588" y="4872977"/>
            <a:ext cx="5648629" cy="1807561"/>
          </a:xfrm>
          <a:custGeom>
            <a:avLst/>
            <a:gdLst/>
            <a:ahLst/>
            <a:cxnLst/>
            <a:rect l="l" t="t" r="r" b="b"/>
            <a:pathLst>
              <a:path w="5648629" h="1807561">
                <a:moveTo>
                  <a:pt x="0" y="0"/>
                </a:moveTo>
                <a:lnTo>
                  <a:pt x="5648629" y="0"/>
                </a:lnTo>
                <a:lnTo>
                  <a:pt x="5648629" y="1807561"/>
                </a:lnTo>
                <a:lnTo>
                  <a:pt x="0" y="1807561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379588" y="4872977"/>
            <a:ext cx="36151" cy="1807561"/>
          </a:xfrm>
          <a:custGeom>
            <a:avLst/>
            <a:gdLst/>
            <a:ahLst/>
            <a:cxnLst/>
            <a:rect l="l" t="t" r="r" b="b"/>
            <a:pathLst>
              <a:path w="36151" h="1807561">
                <a:moveTo>
                  <a:pt x="0" y="0"/>
                </a:moveTo>
                <a:lnTo>
                  <a:pt x="36151" y="0"/>
                </a:lnTo>
                <a:lnTo>
                  <a:pt x="36151" y="1807561"/>
                </a:lnTo>
                <a:lnTo>
                  <a:pt x="0" y="180756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601014" y="5089884"/>
            <a:ext cx="162681" cy="162681"/>
          </a:xfrm>
          <a:custGeom>
            <a:avLst/>
            <a:gdLst/>
            <a:ahLst/>
            <a:cxnLst/>
            <a:rect l="l" t="t" r="r" b="b"/>
            <a:pathLst>
              <a:path w="162681" h="162681">
                <a:moveTo>
                  <a:pt x="0" y="25419"/>
                </a:moveTo>
                <a:cubicBezTo>
                  <a:pt x="0" y="16999"/>
                  <a:pt x="6831" y="10168"/>
                  <a:pt x="15251" y="10168"/>
                </a:cubicBezTo>
                <a:lnTo>
                  <a:pt x="45754" y="10168"/>
                </a:lnTo>
                <a:cubicBezTo>
                  <a:pt x="54174" y="10168"/>
                  <a:pt x="61005" y="16999"/>
                  <a:pt x="61005" y="25419"/>
                </a:cubicBezTo>
                <a:lnTo>
                  <a:pt x="61005" y="30503"/>
                </a:lnTo>
                <a:lnTo>
                  <a:pt x="101675" y="30503"/>
                </a:lnTo>
                <a:lnTo>
                  <a:pt x="101675" y="25419"/>
                </a:lnTo>
                <a:cubicBezTo>
                  <a:pt x="101675" y="16999"/>
                  <a:pt x="108507" y="10168"/>
                  <a:pt x="116927" y="10168"/>
                </a:cubicBezTo>
                <a:lnTo>
                  <a:pt x="147429" y="10168"/>
                </a:lnTo>
                <a:cubicBezTo>
                  <a:pt x="155849" y="10168"/>
                  <a:pt x="162681" y="16999"/>
                  <a:pt x="162681" y="25419"/>
                </a:cubicBezTo>
                <a:lnTo>
                  <a:pt x="162681" y="55921"/>
                </a:lnTo>
                <a:cubicBezTo>
                  <a:pt x="162681" y="64341"/>
                  <a:pt x="155849" y="71173"/>
                  <a:pt x="147429" y="71173"/>
                </a:cubicBezTo>
                <a:lnTo>
                  <a:pt x="116927" y="71173"/>
                </a:lnTo>
                <a:cubicBezTo>
                  <a:pt x="108507" y="71173"/>
                  <a:pt x="101675" y="64341"/>
                  <a:pt x="101675" y="55921"/>
                </a:cubicBezTo>
                <a:lnTo>
                  <a:pt x="101675" y="50838"/>
                </a:lnTo>
                <a:lnTo>
                  <a:pt x="61005" y="50838"/>
                </a:lnTo>
                <a:lnTo>
                  <a:pt x="61005" y="55921"/>
                </a:lnTo>
                <a:cubicBezTo>
                  <a:pt x="61005" y="58241"/>
                  <a:pt x="60465" y="60465"/>
                  <a:pt x="59544" y="62435"/>
                </a:cubicBezTo>
                <a:lnTo>
                  <a:pt x="81340" y="91508"/>
                </a:lnTo>
                <a:lnTo>
                  <a:pt x="106759" y="91508"/>
                </a:lnTo>
                <a:cubicBezTo>
                  <a:pt x="115179" y="91508"/>
                  <a:pt x="122010" y="98339"/>
                  <a:pt x="122010" y="106759"/>
                </a:cubicBezTo>
                <a:lnTo>
                  <a:pt x="122010" y="137262"/>
                </a:lnTo>
                <a:cubicBezTo>
                  <a:pt x="122010" y="145682"/>
                  <a:pt x="115179" y="152513"/>
                  <a:pt x="106759" y="152513"/>
                </a:cubicBezTo>
                <a:lnTo>
                  <a:pt x="76256" y="152513"/>
                </a:lnTo>
                <a:cubicBezTo>
                  <a:pt x="67836" y="152513"/>
                  <a:pt x="61005" y="145682"/>
                  <a:pt x="61005" y="137262"/>
                </a:cubicBezTo>
                <a:lnTo>
                  <a:pt x="61005" y="106759"/>
                </a:lnTo>
                <a:cubicBezTo>
                  <a:pt x="61005" y="104440"/>
                  <a:pt x="61545" y="102215"/>
                  <a:pt x="62467" y="100246"/>
                </a:cubicBezTo>
                <a:lnTo>
                  <a:pt x="40670" y="71173"/>
                </a:lnTo>
                <a:lnTo>
                  <a:pt x="15251" y="71173"/>
                </a:lnTo>
                <a:cubicBezTo>
                  <a:pt x="6831" y="71173"/>
                  <a:pt x="0" y="64341"/>
                  <a:pt x="0" y="55921"/>
                </a:cubicBezTo>
                <a:lnTo>
                  <a:pt x="0" y="2541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37742" y="5053733"/>
            <a:ext cx="5091058" cy="253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1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Triangulation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78420" y="5415245"/>
            <a:ext cx="5341343" cy="46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9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การใช้ข้อมูลจากหลายแหล่งมายืนยันข้อค้นพบร่วมกัน เพิ่มความน่าเชื่อถือและครอบคลุมมิติต่างๆ ของปัญหา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592123" y="5993665"/>
            <a:ext cx="623609" cy="325361"/>
          </a:xfrm>
          <a:custGeom>
            <a:avLst/>
            <a:gdLst/>
            <a:ahLst/>
            <a:cxnLst/>
            <a:rect l="l" t="t" r="r" b="b"/>
            <a:pathLst>
              <a:path w="623609" h="325361">
                <a:moveTo>
                  <a:pt x="0" y="0"/>
                </a:moveTo>
                <a:lnTo>
                  <a:pt x="623609" y="0"/>
                </a:lnTo>
                <a:lnTo>
                  <a:pt x="623609" y="325361"/>
                </a:lnTo>
                <a:lnTo>
                  <a:pt x="0" y="32536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592123" y="5993665"/>
            <a:ext cx="686873" cy="325361"/>
          </a:xfrm>
          <a:prstGeom prst="rect">
            <a:avLst/>
          </a:prstGeom>
          <a:noFill/>
          <a:ln/>
        </p:spPr>
        <p:txBody>
          <a:bodyPr wrap="square" lIns="108454" tIns="72302" rIns="108454" bIns="72302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MOPH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317971" y="6084043"/>
            <a:ext cx="126529" cy="144605"/>
          </a:xfrm>
          <a:custGeom>
            <a:avLst/>
            <a:gdLst/>
            <a:ahLst/>
            <a:cxnLst/>
            <a:rect l="l" t="t" r="r" b="b"/>
            <a:pathLst>
              <a:path w="126529" h="144605">
                <a:moveTo>
                  <a:pt x="72302" y="18076"/>
                </a:moveTo>
                <a:cubicBezTo>
                  <a:pt x="72302" y="13077"/>
                  <a:pt x="68264" y="9038"/>
                  <a:pt x="63265" y="9038"/>
                </a:cubicBezTo>
                <a:cubicBezTo>
                  <a:pt x="58266" y="9038"/>
                  <a:pt x="54227" y="13077"/>
                  <a:pt x="54227" y="18076"/>
                </a:cubicBezTo>
                <a:lnTo>
                  <a:pt x="54227" y="63265"/>
                </a:lnTo>
                <a:lnTo>
                  <a:pt x="9038" y="63265"/>
                </a:lnTo>
                <a:cubicBezTo>
                  <a:pt x="4039" y="63265"/>
                  <a:pt x="0" y="67303"/>
                  <a:pt x="0" y="72302"/>
                </a:cubicBezTo>
                <a:cubicBezTo>
                  <a:pt x="0" y="77301"/>
                  <a:pt x="4039" y="81340"/>
                  <a:pt x="9038" y="81340"/>
                </a:cubicBezTo>
                <a:lnTo>
                  <a:pt x="54227" y="81340"/>
                </a:lnTo>
                <a:lnTo>
                  <a:pt x="54227" y="126529"/>
                </a:lnTo>
                <a:cubicBezTo>
                  <a:pt x="54227" y="131528"/>
                  <a:pt x="58266" y="135567"/>
                  <a:pt x="63265" y="135567"/>
                </a:cubicBezTo>
                <a:cubicBezTo>
                  <a:pt x="68264" y="135567"/>
                  <a:pt x="72302" y="131528"/>
                  <a:pt x="72302" y="126529"/>
                </a:cubicBezTo>
                <a:lnTo>
                  <a:pt x="72302" y="81340"/>
                </a:lnTo>
                <a:lnTo>
                  <a:pt x="117491" y="81340"/>
                </a:lnTo>
                <a:cubicBezTo>
                  <a:pt x="122491" y="81340"/>
                  <a:pt x="126529" y="77301"/>
                  <a:pt x="126529" y="72302"/>
                </a:cubicBezTo>
                <a:cubicBezTo>
                  <a:pt x="126529" y="67303"/>
                  <a:pt x="122491" y="63265"/>
                  <a:pt x="117491" y="63265"/>
                </a:cubicBezTo>
                <a:lnTo>
                  <a:pt x="72302" y="63265"/>
                </a:lnTo>
                <a:lnTo>
                  <a:pt x="72302" y="18076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2543916" y="5993665"/>
            <a:ext cx="596495" cy="325361"/>
          </a:xfrm>
          <a:custGeom>
            <a:avLst/>
            <a:gdLst/>
            <a:ahLst/>
            <a:cxnLst/>
            <a:rect l="l" t="t" r="r" b="b"/>
            <a:pathLst>
              <a:path w="596495" h="325361">
                <a:moveTo>
                  <a:pt x="0" y="0"/>
                </a:moveTo>
                <a:lnTo>
                  <a:pt x="596495" y="0"/>
                </a:lnTo>
                <a:lnTo>
                  <a:pt x="596495" y="325361"/>
                </a:lnTo>
                <a:lnTo>
                  <a:pt x="0" y="32536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2543916" y="5993665"/>
            <a:ext cx="659760" cy="325361"/>
          </a:xfrm>
          <a:prstGeom prst="rect">
            <a:avLst/>
          </a:prstGeom>
          <a:noFill/>
          <a:ln/>
        </p:spPr>
        <p:txBody>
          <a:bodyPr wrap="square" lIns="108454" tIns="72302" rIns="108454" bIns="72302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NHSO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237681" y="6084043"/>
            <a:ext cx="126529" cy="144605"/>
          </a:xfrm>
          <a:custGeom>
            <a:avLst/>
            <a:gdLst/>
            <a:ahLst/>
            <a:cxnLst/>
            <a:rect l="l" t="t" r="r" b="b"/>
            <a:pathLst>
              <a:path w="126529" h="144605">
                <a:moveTo>
                  <a:pt x="72302" y="18076"/>
                </a:moveTo>
                <a:cubicBezTo>
                  <a:pt x="72302" y="13077"/>
                  <a:pt x="68264" y="9038"/>
                  <a:pt x="63265" y="9038"/>
                </a:cubicBezTo>
                <a:cubicBezTo>
                  <a:pt x="58266" y="9038"/>
                  <a:pt x="54227" y="13077"/>
                  <a:pt x="54227" y="18076"/>
                </a:cubicBezTo>
                <a:lnTo>
                  <a:pt x="54227" y="63265"/>
                </a:lnTo>
                <a:lnTo>
                  <a:pt x="9038" y="63265"/>
                </a:lnTo>
                <a:cubicBezTo>
                  <a:pt x="4039" y="63265"/>
                  <a:pt x="0" y="67303"/>
                  <a:pt x="0" y="72302"/>
                </a:cubicBezTo>
                <a:cubicBezTo>
                  <a:pt x="0" y="77301"/>
                  <a:pt x="4039" y="81340"/>
                  <a:pt x="9038" y="81340"/>
                </a:cubicBezTo>
                <a:lnTo>
                  <a:pt x="54227" y="81340"/>
                </a:lnTo>
                <a:lnTo>
                  <a:pt x="54227" y="126529"/>
                </a:lnTo>
                <a:cubicBezTo>
                  <a:pt x="54227" y="131528"/>
                  <a:pt x="58266" y="135567"/>
                  <a:pt x="63265" y="135567"/>
                </a:cubicBezTo>
                <a:cubicBezTo>
                  <a:pt x="68264" y="135567"/>
                  <a:pt x="72302" y="131528"/>
                  <a:pt x="72302" y="126529"/>
                </a:cubicBezTo>
                <a:lnTo>
                  <a:pt x="72302" y="81340"/>
                </a:lnTo>
                <a:lnTo>
                  <a:pt x="117491" y="81340"/>
                </a:lnTo>
                <a:cubicBezTo>
                  <a:pt x="122491" y="81340"/>
                  <a:pt x="126529" y="77301"/>
                  <a:pt x="126529" y="72302"/>
                </a:cubicBezTo>
                <a:cubicBezTo>
                  <a:pt x="126529" y="67303"/>
                  <a:pt x="122491" y="63265"/>
                  <a:pt x="117491" y="63265"/>
                </a:cubicBezTo>
                <a:lnTo>
                  <a:pt x="72302" y="63265"/>
                </a:lnTo>
                <a:lnTo>
                  <a:pt x="72302" y="18076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3463626" y="5993665"/>
            <a:ext cx="488042" cy="325361"/>
          </a:xfrm>
          <a:custGeom>
            <a:avLst/>
            <a:gdLst/>
            <a:ahLst/>
            <a:cxnLst/>
            <a:rect l="l" t="t" r="r" b="b"/>
            <a:pathLst>
              <a:path w="488042" h="325361">
                <a:moveTo>
                  <a:pt x="0" y="0"/>
                </a:moveTo>
                <a:lnTo>
                  <a:pt x="488042" y="0"/>
                </a:lnTo>
                <a:lnTo>
                  <a:pt x="488042" y="325361"/>
                </a:lnTo>
                <a:lnTo>
                  <a:pt x="0" y="325361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21"/>
          <p:cNvSpPr/>
          <p:nvPr/>
        </p:nvSpPr>
        <p:spPr>
          <a:xfrm>
            <a:off x="3463626" y="5993665"/>
            <a:ext cx="551306" cy="325361"/>
          </a:xfrm>
          <a:prstGeom prst="rect">
            <a:avLst/>
          </a:prstGeom>
          <a:noFill/>
          <a:ln/>
        </p:spPr>
        <p:txBody>
          <a:bodyPr wrap="square" lIns="108454" tIns="72302" rIns="108454" bIns="72302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NSO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049502" y="6084043"/>
            <a:ext cx="126529" cy="144605"/>
          </a:xfrm>
          <a:custGeom>
            <a:avLst/>
            <a:gdLst/>
            <a:ahLst/>
            <a:cxnLst/>
            <a:rect l="l" t="t" r="r" b="b"/>
            <a:pathLst>
              <a:path w="126529" h="144605">
                <a:moveTo>
                  <a:pt x="72302" y="18076"/>
                </a:moveTo>
                <a:cubicBezTo>
                  <a:pt x="72302" y="13077"/>
                  <a:pt x="68264" y="9038"/>
                  <a:pt x="63265" y="9038"/>
                </a:cubicBezTo>
                <a:cubicBezTo>
                  <a:pt x="58266" y="9038"/>
                  <a:pt x="54227" y="13077"/>
                  <a:pt x="54227" y="18076"/>
                </a:cubicBezTo>
                <a:lnTo>
                  <a:pt x="54227" y="63265"/>
                </a:lnTo>
                <a:lnTo>
                  <a:pt x="9038" y="63265"/>
                </a:lnTo>
                <a:cubicBezTo>
                  <a:pt x="4039" y="63265"/>
                  <a:pt x="0" y="67303"/>
                  <a:pt x="0" y="72302"/>
                </a:cubicBezTo>
                <a:cubicBezTo>
                  <a:pt x="0" y="77301"/>
                  <a:pt x="4039" y="81340"/>
                  <a:pt x="9038" y="81340"/>
                </a:cubicBezTo>
                <a:lnTo>
                  <a:pt x="54227" y="81340"/>
                </a:lnTo>
                <a:lnTo>
                  <a:pt x="54227" y="126529"/>
                </a:lnTo>
                <a:cubicBezTo>
                  <a:pt x="54227" y="131528"/>
                  <a:pt x="58266" y="135567"/>
                  <a:pt x="63265" y="135567"/>
                </a:cubicBezTo>
                <a:cubicBezTo>
                  <a:pt x="68264" y="135567"/>
                  <a:pt x="72302" y="131528"/>
                  <a:pt x="72302" y="126529"/>
                </a:cubicBezTo>
                <a:lnTo>
                  <a:pt x="72302" y="81340"/>
                </a:lnTo>
                <a:lnTo>
                  <a:pt x="117491" y="81340"/>
                </a:lnTo>
                <a:cubicBezTo>
                  <a:pt x="122491" y="81340"/>
                  <a:pt x="126529" y="77301"/>
                  <a:pt x="126529" y="72302"/>
                </a:cubicBezTo>
                <a:cubicBezTo>
                  <a:pt x="126529" y="67303"/>
                  <a:pt x="122491" y="63265"/>
                  <a:pt x="117491" y="63265"/>
                </a:cubicBezTo>
                <a:lnTo>
                  <a:pt x="72302" y="63265"/>
                </a:lnTo>
                <a:lnTo>
                  <a:pt x="72302" y="18076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3"/>
          <p:cNvSpPr/>
          <p:nvPr/>
        </p:nvSpPr>
        <p:spPr>
          <a:xfrm>
            <a:off x="4275447" y="5993665"/>
            <a:ext cx="551306" cy="325361"/>
          </a:xfrm>
          <a:custGeom>
            <a:avLst/>
            <a:gdLst/>
            <a:ahLst/>
            <a:cxnLst/>
            <a:rect l="l" t="t" r="r" b="b"/>
            <a:pathLst>
              <a:path w="551306" h="325361">
                <a:moveTo>
                  <a:pt x="0" y="0"/>
                </a:moveTo>
                <a:lnTo>
                  <a:pt x="551306" y="0"/>
                </a:lnTo>
                <a:lnTo>
                  <a:pt x="551306" y="325361"/>
                </a:lnTo>
                <a:lnTo>
                  <a:pt x="0" y="325361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4"/>
          <p:cNvSpPr/>
          <p:nvPr/>
        </p:nvSpPr>
        <p:spPr>
          <a:xfrm>
            <a:off x="4275447" y="5993665"/>
            <a:ext cx="614571" cy="325361"/>
          </a:xfrm>
          <a:prstGeom prst="rect">
            <a:avLst/>
          </a:prstGeom>
          <a:noFill/>
          <a:ln/>
        </p:spPr>
        <p:txBody>
          <a:bodyPr wrap="square" lIns="108454" tIns="72302" rIns="108454" bIns="72302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WHO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187847" y="4872977"/>
            <a:ext cx="5648629" cy="1807561"/>
          </a:xfrm>
          <a:custGeom>
            <a:avLst/>
            <a:gdLst/>
            <a:ahLst/>
            <a:cxnLst/>
            <a:rect l="l" t="t" r="r" b="b"/>
            <a:pathLst>
              <a:path w="5648629" h="1807561">
                <a:moveTo>
                  <a:pt x="0" y="0"/>
                </a:moveTo>
                <a:lnTo>
                  <a:pt x="5648629" y="0"/>
                </a:lnTo>
                <a:lnTo>
                  <a:pt x="5648629" y="1807561"/>
                </a:lnTo>
                <a:lnTo>
                  <a:pt x="0" y="1807561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6"/>
          <p:cNvSpPr/>
          <p:nvPr/>
        </p:nvSpPr>
        <p:spPr>
          <a:xfrm>
            <a:off x="6187847" y="4872977"/>
            <a:ext cx="36151" cy="1807561"/>
          </a:xfrm>
          <a:custGeom>
            <a:avLst/>
            <a:gdLst/>
            <a:ahLst/>
            <a:cxnLst/>
            <a:rect l="l" t="t" r="r" b="b"/>
            <a:pathLst>
              <a:path w="36151" h="1807561">
                <a:moveTo>
                  <a:pt x="0" y="0"/>
                </a:moveTo>
                <a:lnTo>
                  <a:pt x="36151" y="0"/>
                </a:lnTo>
                <a:lnTo>
                  <a:pt x="36151" y="1807561"/>
                </a:lnTo>
                <a:lnTo>
                  <a:pt x="0" y="1807561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7"/>
          <p:cNvSpPr/>
          <p:nvPr/>
        </p:nvSpPr>
        <p:spPr>
          <a:xfrm>
            <a:off x="6409273" y="5089884"/>
            <a:ext cx="162681" cy="162681"/>
          </a:xfrm>
          <a:custGeom>
            <a:avLst/>
            <a:gdLst/>
            <a:ahLst/>
            <a:cxnLst/>
            <a:rect l="l" t="t" r="r" b="b"/>
            <a:pathLst>
              <a:path w="162681" h="162681">
                <a:moveTo>
                  <a:pt x="81340" y="0"/>
                </a:moveTo>
                <a:cubicBezTo>
                  <a:pt x="86011" y="0"/>
                  <a:pt x="90300" y="2574"/>
                  <a:pt x="92525" y="6672"/>
                </a:cubicBezTo>
                <a:lnTo>
                  <a:pt x="161155" y="133767"/>
                </a:lnTo>
                <a:cubicBezTo>
                  <a:pt x="163284" y="137707"/>
                  <a:pt x="163189" y="142473"/>
                  <a:pt x="160901" y="146317"/>
                </a:cubicBezTo>
                <a:cubicBezTo>
                  <a:pt x="158613" y="150162"/>
                  <a:pt x="154451" y="152513"/>
                  <a:pt x="149971" y="152513"/>
                </a:cubicBezTo>
                <a:lnTo>
                  <a:pt x="12709" y="152513"/>
                </a:lnTo>
                <a:cubicBezTo>
                  <a:pt x="8229" y="152513"/>
                  <a:pt x="4099" y="150162"/>
                  <a:pt x="1779" y="146317"/>
                </a:cubicBezTo>
                <a:cubicBezTo>
                  <a:pt x="-540" y="142473"/>
                  <a:pt x="-604" y="137707"/>
                  <a:pt x="1525" y="133767"/>
                </a:cubicBezTo>
                <a:lnTo>
                  <a:pt x="70156" y="6672"/>
                </a:lnTo>
                <a:cubicBezTo>
                  <a:pt x="72380" y="2574"/>
                  <a:pt x="76670" y="0"/>
                  <a:pt x="81340" y="0"/>
                </a:cubicBezTo>
                <a:close/>
                <a:moveTo>
                  <a:pt x="81340" y="53380"/>
                </a:moveTo>
                <a:cubicBezTo>
                  <a:pt x="77114" y="53380"/>
                  <a:pt x="73715" y="56779"/>
                  <a:pt x="73715" y="61005"/>
                </a:cubicBezTo>
                <a:lnTo>
                  <a:pt x="73715" y="96592"/>
                </a:lnTo>
                <a:cubicBezTo>
                  <a:pt x="73715" y="100817"/>
                  <a:pt x="77114" y="104217"/>
                  <a:pt x="81340" y="104217"/>
                </a:cubicBezTo>
                <a:cubicBezTo>
                  <a:pt x="85566" y="104217"/>
                  <a:pt x="88966" y="100817"/>
                  <a:pt x="88966" y="96592"/>
                </a:cubicBezTo>
                <a:lnTo>
                  <a:pt x="88966" y="61005"/>
                </a:lnTo>
                <a:cubicBezTo>
                  <a:pt x="88966" y="56779"/>
                  <a:pt x="85566" y="53380"/>
                  <a:pt x="81340" y="53380"/>
                </a:cubicBezTo>
                <a:close/>
                <a:moveTo>
                  <a:pt x="89824" y="122010"/>
                </a:moveTo>
                <a:cubicBezTo>
                  <a:pt x="90017" y="118861"/>
                  <a:pt x="88446" y="115865"/>
                  <a:pt x="85747" y="114233"/>
                </a:cubicBezTo>
                <a:cubicBezTo>
                  <a:pt x="83047" y="112600"/>
                  <a:pt x="79665" y="112600"/>
                  <a:pt x="76965" y="114233"/>
                </a:cubicBezTo>
                <a:cubicBezTo>
                  <a:pt x="74266" y="115865"/>
                  <a:pt x="72696" y="118861"/>
                  <a:pt x="72888" y="122010"/>
                </a:cubicBezTo>
                <a:cubicBezTo>
                  <a:pt x="72696" y="125159"/>
                  <a:pt x="74266" y="128155"/>
                  <a:pt x="76965" y="129788"/>
                </a:cubicBezTo>
                <a:cubicBezTo>
                  <a:pt x="79665" y="131421"/>
                  <a:pt x="83047" y="131421"/>
                  <a:pt x="85747" y="129788"/>
                </a:cubicBezTo>
                <a:cubicBezTo>
                  <a:pt x="88446" y="128155"/>
                  <a:pt x="90017" y="125159"/>
                  <a:pt x="89824" y="122010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6646001" y="5053733"/>
            <a:ext cx="5091058" cy="253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386679" y="5451396"/>
            <a:ext cx="189794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585510" y="5415245"/>
            <a:ext cx="2512510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 definition ของตัวแปรในแต่ละแหล่ง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386679" y="5740606"/>
            <a:ext cx="189794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585510" y="5704455"/>
            <a:ext cx="1934090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ระวังช่วงเวลาของข้อมูลที่แตกต่างกัน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386679" y="6029816"/>
            <a:ext cx="189794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585510" y="5993665"/>
            <a:ext cx="1744297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พิจารณาข้อจำกัดของแต่ละแหล่ง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386679" y="6319026"/>
            <a:ext cx="189794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585510" y="6282874"/>
            <a:ext cx="1644881" cy="18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6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อธิบายความแตกต่างของข้อมูล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globalhealthdata.org/84f3d0aa0106015b2b82dd0c8610edb4b131f3a4.png"/>
          <p:cNvPicPr>
            <a:picLocks noChangeAspect="1"/>
          </p:cNvPicPr>
          <p:nvPr/>
        </p:nvPicPr>
        <p:blipFill>
          <a:blip r:embed="rId3"/>
          <a:srcRect t="9905" b="990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B0000">
                  <a:alpha val="90000"/>
                </a:srgbClr>
              </a:gs>
              <a:gs pos="50000">
                <a:srgbClr val="8B0000">
                  <a:alpha val="80000"/>
                </a:srgbClr>
              </a:gs>
              <a:gs pos="100000">
                <a:srgbClr val="1F2937">
                  <a:alpha val="9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381000" y="471488"/>
            <a:ext cx="2419231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1.1 | CONCLUSION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852488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สรุปและเชื่อมโยงไปหัวข้อถัดไป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157638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381000" y="1843088"/>
            <a:ext cx="74104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แหล่งข้อมูลคือฐานของการออกแบบคำถามและการรวบรวมข้อมูล การเลือกแหล่งข้อมูลที่เหมาะสมเป็นทักษะสำคัญสำหรับนักวิเคราะห์นโยบายสุขภาพ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2690813"/>
            <a:ext cx="7315200" cy="1866900"/>
          </a:xfrm>
          <a:custGeom>
            <a:avLst/>
            <a:gdLst/>
            <a:ahLst/>
            <a:cxnLst/>
            <a:rect l="l" t="t" r="r" b="b"/>
            <a:pathLst>
              <a:path w="7315200" h="1866900">
                <a:moveTo>
                  <a:pt x="0" y="0"/>
                </a:moveTo>
                <a:lnTo>
                  <a:pt x="7315200" y="0"/>
                </a:lnTo>
                <a:lnTo>
                  <a:pt x="7315200" y="1866900"/>
                </a:lnTo>
                <a:lnTo>
                  <a:pt x="0" y="1866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71500" y="2881313"/>
            <a:ext cx="7029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สรุปแหล่งข้อมูลหลัก 3 กลุ่ม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371600" y="326231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1562100" y="34528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6576" y="2277"/>
                </a:moveTo>
                <a:cubicBezTo>
                  <a:pt x="111264" y="-759"/>
                  <a:pt x="117336" y="-759"/>
                  <a:pt x="122024" y="2277"/>
                </a:cubicBezTo>
                <a:lnTo>
                  <a:pt x="222037" y="66571"/>
                </a:lnTo>
                <a:cubicBezTo>
                  <a:pt x="227350" y="70009"/>
                  <a:pt x="229806" y="76527"/>
                  <a:pt x="228020" y="82600"/>
                </a:cubicBezTo>
                <a:cubicBezTo>
                  <a:pt x="226234" y="88672"/>
                  <a:pt x="220653" y="92869"/>
                  <a:pt x="214313" y="92869"/>
                </a:cubicBezTo>
                <a:lnTo>
                  <a:pt x="200025" y="92869"/>
                </a:lnTo>
                <a:lnTo>
                  <a:pt x="200025" y="185738"/>
                </a:lnTo>
                <a:lnTo>
                  <a:pt x="222885" y="202883"/>
                </a:lnTo>
                <a:cubicBezTo>
                  <a:pt x="226502" y="205561"/>
                  <a:pt x="228600" y="209803"/>
                  <a:pt x="228600" y="214313"/>
                </a:cubicBezTo>
                <a:cubicBezTo>
                  <a:pt x="228600" y="222215"/>
                  <a:pt x="222215" y="228600"/>
                  <a:pt x="214313" y="228600"/>
                </a:cubicBezTo>
                <a:lnTo>
                  <a:pt x="14288" y="228600"/>
                </a:lnTo>
                <a:cubicBezTo>
                  <a:pt x="6385" y="228600"/>
                  <a:pt x="0" y="222215"/>
                  <a:pt x="0" y="214313"/>
                </a:cubicBezTo>
                <a:cubicBezTo>
                  <a:pt x="0" y="209803"/>
                  <a:pt x="2098" y="205561"/>
                  <a:pt x="5715" y="202883"/>
                </a:cubicBezTo>
                <a:lnTo>
                  <a:pt x="28575" y="185738"/>
                </a:lnTo>
                <a:lnTo>
                  <a:pt x="28575" y="185738"/>
                </a:lnTo>
                <a:lnTo>
                  <a:pt x="28575" y="92869"/>
                </a:lnTo>
                <a:lnTo>
                  <a:pt x="14288" y="92869"/>
                </a:lnTo>
                <a:cubicBezTo>
                  <a:pt x="7947" y="92869"/>
                  <a:pt x="2366" y="88672"/>
                  <a:pt x="580" y="82600"/>
                </a:cubicBezTo>
                <a:cubicBezTo>
                  <a:pt x="-1206" y="76527"/>
                  <a:pt x="1250" y="69964"/>
                  <a:pt x="6563" y="66571"/>
                </a:cubicBezTo>
                <a:lnTo>
                  <a:pt x="106576" y="2277"/>
                </a:lnTo>
                <a:close/>
                <a:moveTo>
                  <a:pt x="150019" y="92869"/>
                </a:moveTo>
                <a:lnTo>
                  <a:pt x="150019" y="185738"/>
                </a:lnTo>
                <a:lnTo>
                  <a:pt x="178594" y="185738"/>
                </a:lnTo>
                <a:lnTo>
                  <a:pt x="178594" y="92869"/>
                </a:lnTo>
                <a:lnTo>
                  <a:pt x="150019" y="92869"/>
                </a:lnTo>
                <a:close/>
                <a:moveTo>
                  <a:pt x="100013" y="185738"/>
                </a:moveTo>
                <a:lnTo>
                  <a:pt x="128588" y="185738"/>
                </a:lnTo>
                <a:lnTo>
                  <a:pt x="128588" y="92869"/>
                </a:lnTo>
                <a:lnTo>
                  <a:pt x="100013" y="92869"/>
                </a:lnTo>
                <a:lnTo>
                  <a:pt x="100013" y="185738"/>
                </a:lnTo>
                <a:close/>
                <a:moveTo>
                  <a:pt x="50006" y="92869"/>
                </a:moveTo>
                <a:lnTo>
                  <a:pt x="50006" y="185738"/>
                </a:lnTo>
                <a:lnTo>
                  <a:pt x="78581" y="185738"/>
                </a:lnTo>
                <a:lnTo>
                  <a:pt x="78581" y="92869"/>
                </a:lnTo>
                <a:lnTo>
                  <a:pt x="50006" y="9286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33400" y="3948112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ภาครัฐ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38163" y="4176712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MOPH, NHSO, DDC, NSO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733800" y="326231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3938588" y="3452813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2895600" y="3948112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วิจัย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2900363" y="4176712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HSRI, IHPP, ThaiHealthStat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096000" y="326231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6286500" y="345281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5257800" y="3948112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ระหว่างประเทศ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262563" y="4176712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WHO, World Bank, Open Data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381000" y="4786313"/>
            <a:ext cx="7315200" cy="1409700"/>
          </a:xfrm>
          <a:custGeom>
            <a:avLst/>
            <a:gdLst/>
            <a:ahLst/>
            <a:cxnLst/>
            <a:rect l="l" t="t" r="r" b="b"/>
            <a:pathLst>
              <a:path w="7315200" h="1409700">
                <a:moveTo>
                  <a:pt x="0" y="0"/>
                </a:moveTo>
                <a:lnTo>
                  <a:pt x="7315200" y="0"/>
                </a:lnTo>
                <a:lnTo>
                  <a:pt x="73152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595313" y="501491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4976" y="10716"/>
                </a:moveTo>
                <a:lnTo>
                  <a:pt x="49459" y="10716"/>
                </a:lnTo>
                <a:cubicBezTo>
                  <a:pt x="39614" y="10716"/>
                  <a:pt x="31008" y="17446"/>
                  <a:pt x="28664" y="26990"/>
                </a:cubicBezTo>
                <a:lnTo>
                  <a:pt x="469" y="140810"/>
                </a:lnTo>
                <a:cubicBezTo>
                  <a:pt x="-2043" y="150923"/>
                  <a:pt x="5626" y="160734"/>
                  <a:pt x="16073" y="160734"/>
                </a:cubicBezTo>
                <a:lnTo>
                  <a:pt x="74976" y="160734"/>
                </a:lnTo>
                <a:lnTo>
                  <a:pt x="74976" y="139303"/>
                </a:lnTo>
                <a:cubicBezTo>
                  <a:pt x="74976" y="133376"/>
                  <a:pt x="79764" y="128588"/>
                  <a:pt x="85692" y="128588"/>
                </a:cubicBezTo>
                <a:cubicBezTo>
                  <a:pt x="91619" y="128588"/>
                  <a:pt x="96407" y="133376"/>
                  <a:pt x="96407" y="139303"/>
                </a:cubicBezTo>
                <a:lnTo>
                  <a:pt x="96407" y="160734"/>
                </a:lnTo>
                <a:lnTo>
                  <a:pt x="155377" y="160734"/>
                </a:lnTo>
                <a:cubicBezTo>
                  <a:pt x="165824" y="160734"/>
                  <a:pt x="173493" y="150923"/>
                  <a:pt x="170981" y="140810"/>
                </a:cubicBezTo>
                <a:lnTo>
                  <a:pt x="142819" y="26990"/>
                </a:lnTo>
                <a:cubicBezTo>
                  <a:pt x="140442" y="17446"/>
                  <a:pt x="131869" y="10716"/>
                  <a:pt x="121991" y="10716"/>
                </a:cubicBezTo>
                <a:lnTo>
                  <a:pt x="96407" y="10716"/>
                </a:lnTo>
                <a:lnTo>
                  <a:pt x="96407" y="32147"/>
                </a:lnTo>
                <a:cubicBezTo>
                  <a:pt x="96407" y="38074"/>
                  <a:pt x="91619" y="42863"/>
                  <a:pt x="85692" y="42863"/>
                </a:cubicBezTo>
                <a:cubicBezTo>
                  <a:pt x="79764" y="42863"/>
                  <a:pt x="74976" y="38074"/>
                  <a:pt x="74976" y="32147"/>
                </a:cubicBezTo>
                <a:lnTo>
                  <a:pt x="74976" y="10716"/>
                </a:lnTo>
                <a:close/>
                <a:moveTo>
                  <a:pt x="96407" y="75009"/>
                </a:moveTo>
                <a:lnTo>
                  <a:pt x="96407" y="96441"/>
                </a:lnTo>
                <a:cubicBezTo>
                  <a:pt x="96407" y="102368"/>
                  <a:pt x="91619" y="107156"/>
                  <a:pt x="85692" y="107156"/>
                </a:cubicBezTo>
                <a:cubicBezTo>
                  <a:pt x="79764" y="107156"/>
                  <a:pt x="74976" y="102368"/>
                  <a:pt x="74976" y="96441"/>
                </a:cubicBezTo>
                <a:lnTo>
                  <a:pt x="74976" y="75009"/>
                </a:lnTo>
                <a:cubicBezTo>
                  <a:pt x="74976" y="69082"/>
                  <a:pt x="79764" y="64294"/>
                  <a:pt x="85692" y="64294"/>
                </a:cubicBezTo>
                <a:cubicBezTo>
                  <a:pt x="91619" y="64294"/>
                  <a:pt x="96407" y="69082"/>
                  <a:pt x="96407" y="7500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847725" y="4976813"/>
            <a:ext cx="6743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Roadmap Module 1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2755106" y="535781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2717006" y="5357813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2681169" y="5853113"/>
            <a:ext cx="609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429119" y="560535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6"/>
          <p:cNvSpPr/>
          <p:nvPr/>
        </p:nvSpPr>
        <p:spPr>
          <a:xfrm>
            <a:off x="3855363" y="535781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3817263" y="5357813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1.2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3724394" y="5853113"/>
            <a:ext cx="723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ค้นหา/รวบรวม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586407" y="560535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0"/>
          <p:cNvSpPr/>
          <p:nvPr/>
        </p:nvSpPr>
        <p:spPr>
          <a:xfrm>
            <a:off x="4910257" y="535781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1"/>
          <p:cNvSpPr/>
          <p:nvPr/>
        </p:nvSpPr>
        <p:spPr>
          <a:xfrm>
            <a:off x="4872157" y="5357813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4881682" y="5853113"/>
            <a:ext cx="514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347663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Health Policy Analysis Course | 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754" y="377754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0" y="0"/>
                </a:moveTo>
                <a:lnTo>
                  <a:pt x="377754" y="0"/>
                </a:lnTo>
                <a:lnTo>
                  <a:pt x="377754" y="377754"/>
                </a:lnTo>
                <a:lnTo>
                  <a:pt x="0" y="3777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7958" y="434417"/>
            <a:ext cx="339978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8833" y="377754"/>
            <a:ext cx="37775" cy="377754"/>
          </a:xfrm>
          <a:custGeom>
            <a:avLst/>
            <a:gdLst/>
            <a:ahLst/>
            <a:cxnLst/>
            <a:rect l="l" t="t" r="r" b="b"/>
            <a:pathLst>
              <a:path w="37775" h="377754">
                <a:moveTo>
                  <a:pt x="0" y="0"/>
                </a:moveTo>
                <a:lnTo>
                  <a:pt x="37775" y="0"/>
                </a:lnTo>
                <a:lnTo>
                  <a:pt x="37775" y="377754"/>
                </a:lnTo>
                <a:lnTo>
                  <a:pt x="0" y="37775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7754" y="868833"/>
            <a:ext cx="11663145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ทำไมต้อง "เลือกแหล่งข้อมูล" ให้ถูก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7754" y="1265991"/>
            <a:ext cx="1152148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การเลือกแหล่งข้อมูลมีผลต่อคุณภาพการตัดสินใจเชิงนโยบาย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6641" y="1719295"/>
            <a:ext cx="5581311" cy="3192019"/>
          </a:xfrm>
          <a:custGeom>
            <a:avLst/>
            <a:gdLst/>
            <a:ahLst/>
            <a:cxnLst/>
            <a:rect l="l" t="t" r="r" b="b"/>
            <a:pathLst>
              <a:path w="5581311" h="3192019">
                <a:moveTo>
                  <a:pt x="0" y="0"/>
                </a:moveTo>
                <a:lnTo>
                  <a:pt x="5581311" y="0"/>
                </a:lnTo>
                <a:lnTo>
                  <a:pt x="5581311" y="3192019"/>
                </a:lnTo>
                <a:lnTo>
                  <a:pt x="0" y="3192019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6641" y="1719295"/>
            <a:ext cx="37775" cy="3192019"/>
          </a:xfrm>
          <a:custGeom>
            <a:avLst/>
            <a:gdLst/>
            <a:ahLst/>
            <a:cxnLst/>
            <a:rect l="l" t="t" r="r" b="b"/>
            <a:pathLst>
              <a:path w="37775" h="3192019">
                <a:moveTo>
                  <a:pt x="0" y="0"/>
                </a:moveTo>
                <a:lnTo>
                  <a:pt x="37775" y="0"/>
                </a:lnTo>
                <a:lnTo>
                  <a:pt x="37775" y="3192019"/>
                </a:lnTo>
                <a:lnTo>
                  <a:pt x="0" y="319201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32737" y="1923282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113326" y="226652"/>
                </a:moveTo>
                <a:cubicBezTo>
                  <a:pt x="175872" y="226652"/>
                  <a:pt x="226652" y="175872"/>
                  <a:pt x="226652" y="113326"/>
                </a:cubicBezTo>
                <a:cubicBezTo>
                  <a:pt x="226652" y="50780"/>
                  <a:pt x="175872" y="0"/>
                  <a:pt x="113326" y="0"/>
                </a:cubicBezTo>
                <a:cubicBezTo>
                  <a:pt x="50780" y="0"/>
                  <a:pt x="0" y="50780"/>
                  <a:pt x="0" y="113326"/>
                </a:cubicBezTo>
                <a:cubicBezTo>
                  <a:pt x="0" y="175872"/>
                  <a:pt x="50780" y="226652"/>
                  <a:pt x="113326" y="226652"/>
                </a:cubicBezTo>
                <a:close/>
                <a:moveTo>
                  <a:pt x="113326" y="60204"/>
                </a:moveTo>
                <a:cubicBezTo>
                  <a:pt x="119214" y="60204"/>
                  <a:pt x="123950" y="64941"/>
                  <a:pt x="123950" y="70829"/>
                </a:cubicBezTo>
                <a:lnTo>
                  <a:pt x="123950" y="120409"/>
                </a:lnTo>
                <a:cubicBezTo>
                  <a:pt x="123950" y="126297"/>
                  <a:pt x="119214" y="131033"/>
                  <a:pt x="113326" y="131033"/>
                </a:cubicBezTo>
                <a:cubicBezTo>
                  <a:pt x="107438" y="131033"/>
                  <a:pt x="102702" y="126297"/>
                  <a:pt x="102702" y="120409"/>
                </a:cubicBezTo>
                <a:lnTo>
                  <a:pt x="102702" y="70829"/>
                </a:lnTo>
                <a:cubicBezTo>
                  <a:pt x="102702" y="64941"/>
                  <a:pt x="107438" y="60204"/>
                  <a:pt x="113326" y="60204"/>
                </a:cubicBezTo>
                <a:close/>
                <a:moveTo>
                  <a:pt x="101507" y="155823"/>
                </a:moveTo>
                <a:cubicBezTo>
                  <a:pt x="101238" y="151436"/>
                  <a:pt x="103426" y="147262"/>
                  <a:pt x="107187" y="144987"/>
                </a:cubicBezTo>
                <a:cubicBezTo>
                  <a:pt x="110948" y="142712"/>
                  <a:pt x="115660" y="142712"/>
                  <a:pt x="119421" y="144987"/>
                </a:cubicBezTo>
                <a:cubicBezTo>
                  <a:pt x="123182" y="147262"/>
                  <a:pt x="125370" y="151436"/>
                  <a:pt x="125101" y="155823"/>
                </a:cubicBezTo>
                <a:cubicBezTo>
                  <a:pt x="125370" y="160211"/>
                  <a:pt x="123182" y="164385"/>
                  <a:pt x="119421" y="166660"/>
                </a:cubicBezTo>
                <a:cubicBezTo>
                  <a:pt x="115660" y="168935"/>
                  <a:pt x="110948" y="168935"/>
                  <a:pt x="107187" y="166660"/>
                </a:cubicBezTo>
                <a:cubicBezTo>
                  <a:pt x="103426" y="164385"/>
                  <a:pt x="101238" y="160211"/>
                  <a:pt x="101507" y="155823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43901" y="1908172"/>
            <a:ext cx="4958500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ปัญหา: แหล่งต่างกัน ตัวเลขต่างกัน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4406" y="2323583"/>
            <a:ext cx="5260220" cy="491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การศึกษาพบว่าอัตราป่วยโรคจากฐานข้อมูล HDC กับ 43 แฟ้ม อาจแตกต่างกันอย่างมีนัยสำคัญ เนื่องจากความแตกต่างของวิธีการรวบรวมข้อมูลและการรายงาน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8183" y="2969542"/>
            <a:ext cx="5182780" cy="1745222"/>
          </a:xfrm>
          <a:custGeom>
            <a:avLst/>
            <a:gdLst/>
            <a:ahLst/>
            <a:cxnLst/>
            <a:rect l="l" t="t" r="r" b="b"/>
            <a:pathLst>
              <a:path w="5182780" h="1745222">
                <a:moveTo>
                  <a:pt x="0" y="0"/>
                </a:moveTo>
                <a:lnTo>
                  <a:pt x="5182780" y="0"/>
                </a:lnTo>
                <a:lnTo>
                  <a:pt x="5182780" y="1745222"/>
                </a:lnTo>
                <a:lnTo>
                  <a:pt x="0" y="174522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63062" y="3124420"/>
            <a:ext cx="4939129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อัตราป่วย WMSDs ในชาวนาจาก 2 แหล่งข้อมูล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3062" y="3388848"/>
            <a:ext cx="2379848" cy="944384"/>
          </a:xfrm>
          <a:custGeom>
            <a:avLst/>
            <a:gdLst/>
            <a:ahLst/>
            <a:cxnLst/>
            <a:rect l="l" t="t" r="r" b="b"/>
            <a:pathLst>
              <a:path w="2379848" h="944384">
                <a:moveTo>
                  <a:pt x="0" y="0"/>
                </a:moveTo>
                <a:lnTo>
                  <a:pt x="2379848" y="0"/>
                </a:lnTo>
                <a:lnTo>
                  <a:pt x="2379848" y="944384"/>
                </a:lnTo>
                <a:lnTo>
                  <a:pt x="0" y="944384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5560" y="3502174"/>
            <a:ext cx="2294854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46.2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43335" y="3842152"/>
            <a:ext cx="2219303" cy="3777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HDC Database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Roi-Et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54938" y="3388848"/>
            <a:ext cx="2379848" cy="944384"/>
          </a:xfrm>
          <a:custGeom>
            <a:avLst/>
            <a:gdLst/>
            <a:ahLst/>
            <a:cxnLst/>
            <a:rect l="l" t="t" r="r" b="b"/>
            <a:pathLst>
              <a:path w="2379848" h="944384">
                <a:moveTo>
                  <a:pt x="0" y="0"/>
                </a:moveTo>
                <a:lnTo>
                  <a:pt x="2379848" y="0"/>
                </a:lnTo>
                <a:lnTo>
                  <a:pt x="2379848" y="944384"/>
                </a:lnTo>
                <a:lnTo>
                  <a:pt x="0" y="944384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3297436" y="3502174"/>
            <a:ext cx="2294854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754.3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335211" y="3842152"/>
            <a:ext cx="2219303" cy="3777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43 Files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Roi-Et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34731" y="4408783"/>
            <a:ext cx="4929686" cy="151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2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แหล่งที่มา: Chaiklieng et al., 2022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96641" y="5058401"/>
            <a:ext cx="5581311" cy="1662116"/>
          </a:xfrm>
          <a:custGeom>
            <a:avLst/>
            <a:gdLst/>
            <a:ahLst/>
            <a:cxnLst/>
            <a:rect l="l" t="t" r="r" b="b"/>
            <a:pathLst>
              <a:path w="5581311" h="1662116">
                <a:moveTo>
                  <a:pt x="0" y="0"/>
                </a:moveTo>
                <a:lnTo>
                  <a:pt x="5581311" y="0"/>
                </a:lnTo>
                <a:lnTo>
                  <a:pt x="5581311" y="1662116"/>
                </a:lnTo>
                <a:lnTo>
                  <a:pt x="0" y="1662116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396641" y="5058401"/>
            <a:ext cx="37775" cy="1662116"/>
          </a:xfrm>
          <a:custGeom>
            <a:avLst/>
            <a:gdLst/>
            <a:ahLst/>
            <a:cxnLst/>
            <a:rect l="l" t="t" r="r" b="b"/>
            <a:pathLst>
              <a:path w="37775" h="1662116">
                <a:moveTo>
                  <a:pt x="0" y="0"/>
                </a:moveTo>
                <a:lnTo>
                  <a:pt x="37775" y="0"/>
                </a:lnTo>
                <a:lnTo>
                  <a:pt x="37775" y="1662116"/>
                </a:lnTo>
                <a:lnTo>
                  <a:pt x="0" y="166211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28015" y="5262389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94438" y="188877"/>
                </a:moveTo>
                <a:cubicBezTo>
                  <a:pt x="146560" y="188877"/>
                  <a:pt x="188877" y="146560"/>
                  <a:pt x="188877" y="94438"/>
                </a:cubicBezTo>
                <a:cubicBezTo>
                  <a:pt x="188877" y="42316"/>
                  <a:pt x="146560" y="0"/>
                  <a:pt x="94438" y="0"/>
                </a:cubicBezTo>
                <a:cubicBezTo>
                  <a:pt x="42316" y="0"/>
                  <a:pt x="0" y="42316"/>
                  <a:pt x="0" y="94438"/>
                </a:cubicBezTo>
                <a:cubicBezTo>
                  <a:pt x="0" y="146560"/>
                  <a:pt x="42316" y="188877"/>
                  <a:pt x="94438" y="188877"/>
                </a:cubicBezTo>
                <a:close/>
                <a:moveTo>
                  <a:pt x="61606" y="61606"/>
                </a:moveTo>
                <a:cubicBezTo>
                  <a:pt x="65074" y="58139"/>
                  <a:pt x="70681" y="58139"/>
                  <a:pt x="74112" y="61606"/>
                </a:cubicBezTo>
                <a:lnTo>
                  <a:pt x="94402" y="81896"/>
                </a:lnTo>
                <a:lnTo>
                  <a:pt x="114691" y="61606"/>
                </a:lnTo>
                <a:cubicBezTo>
                  <a:pt x="118159" y="58139"/>
                  <a:pt x="123766" y="58139"/>
                  <a:pt x="127197" y="61606"/>
                </a:cubicBezTo>
                <a:cubicBezTo>
                  <a:pt x="130628" y="65074"/>
                  <a:pt x="130664" y="70681"/>
                  <a:pt x="127197" y="74112"/>
                </a:cubicBezTo>
                <a:lnTo>
                  <a:pt x="106907" y="94402"/>
                </a:lnTo>
                <a:lnTo>
                  <a:pt x="127197" y="114691"/>
                </a:lnTo>
                <a:cubicBezTo>
                  <a:pt x="130664" y="118159"/>
                  <a:pt x="130664" y="123766"/>
                  <a:pt x="127197" y="127197"/>
                </a:cubicBezTo>
                <a:cubicBezTo>
                  <a:pt x="123729" y="130628"/>
                  <a:pt x="118122" y="130664"/>
                  <a:pt x="114691" y="127197"/>
                </a:cubicBezTo>
                <a:lnTo>
                  <a:pt x="94402" y="106907"/>
                </a:lnTo>
                <a:lnTo>
                  <a:pt x="74112" y="127197"/>
                </a:lnTo>
                <a:cubicBezTo>
                  <a:pt x="70644" y="130664"/>
                  <a:pt x="65037" y="130664"/>
                  <a:pt x="61606" y="127197"/>
                </a:cubicBezTo>
                <a:cubicBezTo>
                  <a:pt x="58176" y="123729"/>
                  <a:pt x="58139" y="118122"/>
                  <a:pt x="61606" y="114691"/>
                </a:cubicBezTo>
                <a:lnTo>
                  <a:pt x="81896" y="94402"/>
                </a:lnTo>
                <a:lnTo>
                  <a:pt x="61606" y="74112"/>
                </a:lnTo>
                <a:cubicBezTo>
                  <a:pt x="58139" y="70644"/>
                  <a:pt x="58139" y="65037"/>
                  <a:pt x="61606" y="6160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96682" y="5247278"/>
            <a:ext cx="4986831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7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ผลกระทบจากการเลือกผิด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04406" y="5625032"/>
            <a:ext cx="22665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058" y="5587256"/>
            <a:ext cx="189821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ข้อเสนอแนะนโยบายผิดพลาด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04406" y="5965010"/>
            <a:ext cx="22665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1058" y="5927234"/>
            <a:ext cx="2030426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การจัดสรรทรัพยากรไม่เหมาะสม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04406" y="6304988"/>
            <a:ext cx="22665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058" y="6267213"/>
            <a:ext cx="2342073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ความน่าเชื่อถือของการวิเคราะห์ลดลง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26561" y="1719295"/>
            <a:ext cx="5581311" cy="2625388"/>
          </a:xfrm>
          <a:custGeom>
            <a:avLst/>
            <a:gdLst/>
            <a:ahLst/>
            <a:cxnLst/>
            <a:rect l="l" t="t" r="r" b="b"/>
            <a:pathLst>
              <a:path w="5581311" h="2625388">
                <a:moveTo>
                  <a:pt x="0" y="0"/>
                </a:moveTo>
                <a:lnTo>
                  <a:pt x="5581311" y="0"/>
                </a:lnTo>
                <a:lnTo>
                  <a:pt x="5581311" y="2625388"/>
                </a:lnTo>
                <a:lnTo>
                  <a:pt x="0" y="262538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226561" y="1719295"/>
            <a:ext cx="37775" cy="2625388"/>
          </a:xfrm>
          <a:custGeom>
            <a:avLst/>
            <a:gdLst/>
            <a:ahLst/>
            <a:cxnLst/>
            <a:rect l="l" t="t" r="r" b="b"/>
            <a:pathLst>
              <a:path w="37775" h="2625388">
                <a:moveTo>
                  <a:pt x="0" y="0"/>
                </a:moveTo>
                <a:lnTo>
                  <a:pt x="37775" y="0"/>
                </a:lnTo>
                <a:lnTo>
                  <a:pt x="37775" y="2625388"/>
                </a:lnTo>
                <a:lnTo>
                  <a:pt x="0" y="2625388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462657" y="1923282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113326" y="226652"/>
                </a:moveTo>
                <a:cubicBezTo>
                  <a:pt x="175872" y="226652"/>
                  <a:pt x="226652" y="175872"/>
                  <a:pt x="226652" y="113326"/>
                </a:cubicBezTo>
                <a:cubicBezTo>
                  <a:pt x="226652" y="50780"/>
                  <a:pt x="175872" y="0"/>
                  <a:pt x="113326" y="0"/>
                </a:cubicBezTo>
                <a:cubicBezTo>
                  <a:pt x="50780" y="0"/>
                  <a:pt x="0" y="50780"/>
                  <a:pt x="0" y="113326"/>
                </a:cubicBezTo>
                <a:cubicBezTo>
                  <a:pt x="0" y="175872"/>
                  <a:pt x="50780" y="226652"/>
                  <a:pt x="113326" y="226652"/>
                </a:cubicBezTo>
                <a:close/>
                <a:moveTo>
                  <a:pt x="150688" y="94158"/>
                </a:moveTo>
                <a:lnTo>
                  <a:pt x="115274" y="150821"/>
                </a:lnTo>
                <a:cubicBezTo>
                  <a:pt x="113415" y="153787"/>
                  <a:pt x="110227" y="155646"/>
                  <a:pt x="106730" y="155823"/>
                </a:cubicBezTo>
                <a:cubicBezTo>
                  <a:pt x="103233" y="156000"/>
                  <a:pt x="99869" y="154407"/>
                  <a:pt x="97788" y="151574"/>
                </a:cubicBezTo>
                <a:lnTo>
                  <a:pt x="76539" y="123242"/>
                </a:lnTo>
                <a:cubicBezTo>
                  <a:pt x="72998" y="118550"/>
                  <a:pt x="73972" y="111910"/>
                  <a:pt x="78664" y="108368"/>
                </a:cubicBezTo>
                <a:cubicBezTo>
                  <a:pt x="83357" y="104827"/>
                  <a:pt x="89997" y="105801"/>
                  <a:pt x="93538" y="110493"/>
                </a:cubicBezTo>
                <a:lnTo>
                  <a:pt x="105491" y="126429"/>
                </a:lnTo>
                <a:lnTo>
                  <a:pt x="132671" y="82914"/>
                </a:lnTo>
                <a:cubicBezTo>
                  <a:pt x="135770" y="77956"/>
                  <a:pt x="142322" y="76407"/>
                  <a:pt x="147324" y="79550"/>
                </a:cubicBezTo>
                <a:cubicBezTo>
                  <a:pt x="152326" y="82693"/>
                  <a:pt x="153831" y="89200"/>
                  <a:pt x="150688" y="94202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773821" y="1908172"/>
            <a:ext cx="4958500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แนวทาง: Triangulation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34326" y="2323583"/>
            <a:ext cx="5260220" cy="491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ใช้หลักการ Triangulation โดยนำข้อมูลจากหลายแหล่งมาเปรียบเทียบกัน เพื่อยืนยันความถูกต้องและสร้างความมั่นใจในข้อค้นพบ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38103" y="2969542"/>
            <a:ext cx="5182780" cy="1178591"/>
          </a:xfrm>
          <a:custGeom>
            <a:avLst/>
            <a:gdLst/>
            <a:ahLst/>
            <a:cxnLst/>
            <a:rect l="l" t="t" r="r" b="b"/>
            <a:pathLst>
              <a:path w="5182780" h="1178591">
                <a:moveTo>
                  <a:pt x="0" y="0"/>
                </a:moveTo>
                <a:lnTo>
                  <a:pt x="5182780" y="0"/>
                </a:lnTo>
                <a:lnTo>
                  <a:pt x="5182780" y="1178591"/>
                </a:lnTo>
                <a:lnTo>
                  <a:pt x="0" y="117859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7536068" y="3124420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0" y="0"/>
                </a:moveTo>
                <a:lnTo>
                  <a:pt x="604406" y="0"/>
                </a:lnTo>
                <a:lnTo>
                  <a:pt x="604406" y="604406"/>
                </a:lnTo>
                <a:lnTo>
                  <a:pt x="0" y="60440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7710779" y="3313297"/>
            <a:ext cx="254984" cy="226652"/>
          </a:xfrm>
          <a:custGeom>
            <a:avLst/>
            <a:gdLst/>
            <a:ahLst/>
            <a:cxnLst/>
            <a:rect l="l" t="t" r="r" b="b"/>
            <a:pathLst>
              <a:path w="254984" h="226652">
                <a:moveTo>
                  <a:pt x="56663" y="28332"/>
                </a:moveTo>
                <a:cubicBezTo>
                  <a:pt x="56663" y="12705"/>
                  <a:pt x="69368" y="0"/>
                  <a:pt x="84995" y="0"/>
                </a:cubicBezTo>
                <a:lnTo>
                  <a:pt x="169989" y="0"/>
                </a:lnTo>
                <a:cubicBezTo>
                  <a:pt x="185616" y="0"/>
                  <a:pt x="198321" y="12705"/>
                  <a:pt x="198321" y="28332"/>
                </a:cubicBezTo>
                <a:lnTo>
                  <a:pt x="198321" y="56663"/>
                </a:lnTo>
                <a:lnTo>
                  <a:pt x="226652" y="56663"/>
                </a:lnTo>
                <a:cubicBezTo>
                  <a:pt x="242279" y="56663"/>
                  <a:pt x="254984" y="69368"/>
                  <a:pt x="254984" y="84995"/>
                </a:cubicBezTo>
                <a:lnTo>
                  <a:pt x="254984" y="198321"/>
                </a:lnTo>
                <a:cubicBezTo>
                  <a:pt x="254984" y="213947"/>
                  <a:pt x="242279" y="226652"/>
                  <a:pt x="226652" y="226652"/>
                </a:cubicBezTo>
                <a:lnTo>
                  <a:pt x="28332" y="226652"/>
                </a:lnTo>
                <a:cubicBezTo>
                  <a:pt x="12705" y="226652"/>
                  <a:pt x="0" y="213947"/>
                  <a:pt x="0" y="198321"/>
                </a:cubicBezTo>
                <a:lnTo>
                  <a:pt x="0" y="84995"/>
                </a:lnTo>
                <a:cubicBezTo>
                  <a:pt x="0" y="69368"/>
                  <a:pt x="12705" y="56663"/>
                  <a:pt x="28332" y="56663"/>
                </a:cubicBezTo>
                <a:lnTo>
                  <a:pt x="56663" y="56663"/>
                </a:lnTo>
                <a:lnTo>
                  <a:pt x="56663" y="28332"/>
                </a:lnTo>
                <a:close/>
                <a:moveTo>
                  <a:pt x="120409" y="155823"/>
                </a:moveTo>
                <a:cubicBezTo>
                  <a:pt x="112574" y="155823"/>
                  <a:pt x="106243" y="162154"/>
                  <a:pt x="106243" y="169989"/>
                </a:cubicBezTo>
                <a:lnTo>
                  <a:pt x="106243" y="205404"/>
                </a:lnTo>
                <a:lnTo>
                  <a:pt x="148741" y="205404"/>
                </a:lnTo>
                <a:lnTo>
                  <a:pt x="148741" y="169989"/>
                </a:lnTo>
                <a:cubicBezTo>
                  <a:pt x="148741" y="162154"/>
                  <a:pt x="142410" y="155823"/>
                  <a:pt x="134575" y="155823"/>
                </a:cubicBezTo>
                <a:lnTo>
                  <a:pt x="120409" y="155823"/>
                </a:lnTo>
                <a:close/>
                <a:moveTo>
                  <a:pt x="56663" y="162906"/>
                </a:moveTo>
                <a:lnTo>
                  <a:pt x="56663" y="148741"/>
                </a:lnTo>
                <a:cubicBezTo>
                  <a:pt x="56663" y="144845"/>
                  <a:pt x="53476" y="141658"/>
                  <a:pt x="49580" y="141658"/>
                </a:cubicBezTo>
                <a:lnTo>
                  <a:pt x="35414" y="141658"/>
                </a:lnTo>
                <a:cubicBezTo>
                  <a:pt x="31519" y="141658"/>
                  <a:pt x="28332" y="144845"/>
                  <a:pt x="28332" y="148741"/>
                </a:cubicBezTo>
                <a:lnTo>
                  <a:pt x="28332" y="162906"/>
                </a:lnTo>
                <a:cubicBezTo>
                  <a:pt x="28332" y="166802"/>
                  <a:pt x="31519" y="169989"/>
                  <a:pt x="35414" y="169989"/>
                </a:cubicBezTo>
                <a:lnTo>
                  <a:pt x="49580" y="169989"/>
                </a:lnTo>
                <a:cubicBezTo>
                  <a:pt x="53476" y="169989"/>
                  <a:pt x="56663" y="166802"/>
                  <a:pt x="56663" y="162906"/>
                </a:cubicBezTo>
                <a:close/>
                <a:moveTo>
                  <a:pt x="49580" y="113326"/>
                </a:moveTo>
                <a:cubicBezTo>
                  <a:pt x="53476" y="113326"/>
                  <a:pt x="56663" y="110139"/>
                  <a:pt x="56663" y="106243"/>
                </a:cubicBezTo>
                <a:lnTo>
                  <a:pt x="56663" y="92077"/>
                </a:lnTo>
                <a:cubicBezTo>
                  <a:pt x="56663" y="88182"/>
                  <a:pt x="53476" y="84995"/>
                  <a:pt x="49580" y="84995"/>
                </a:cubicBezTo>
                <a:lnTo>
                  <a:pt x="35414" y="84995"/>
                </a:lnTo>
                <a:cubicBezTo>
                  <a:pt x="31519" y="84995"/>
                  <a:pt x="28332" y="88182"/>
                  <a:pt x="28332" y="92077"/>
                </a:cubicBezTo>
                <a:lnTo>
                  <a:pt x="28332" y="106243"/>
                </a:lnTo>
                <a:cubicBezTo>
                  <a:pt x="28332" y="110139"/>
                  <a:pt x="31519" y="113326"/>
                  <a:pt x="35414" y="113326"/>
                </a:cubicBezTo>
                <a:lnTo>
                  <a:pt x="49580" y="113326"/>
                </a:lnTo>
                <a:close/>
                <a:moveTo>
                  <a:pt x="226652" y="162906"/>
                </a:moveTo>
                <a:lnTo>
                  <a:pt x="226652" y="148741"/>
                </a:lnTo>
                <a:cubicBezTo>
                  <a:pt x="226652" y="144845"/>
                  <a:pt x="223465" y="141658"/>
                  <a:pt x="219569" y="141658"/>
                </a:cubicBezTo>
                <a:lnTo>
                  <a:pt x="205404" y="141658"/>
                </a:lnTo>
                <a:cubicBezTo>
                  <a:pt x="201508" y="141658"/>
                  <a:pt x="198321" y="144845"/>
                  <a:pt x="198321" y="148741"/>
                </a:cubicBezTo>
                <a:lnTo>
                  <a:pt x="198321" y="162906"/>
                </a:lnTo>
                <a:cubicBezTo>
                  <a:pt x="198321" y="166802"/>
                  <a:pt x="201508" y="169989"/>
                  <a:pt x="205404" y="169989"/>
                </a:cubicBezTo>
                <a:lnTo>
                  <a:pt x="219569" y="169989"/>
                </a:lnTo>
                <a:cubicBezTo>
                  <a:pt x="223465" y="169989"/>
                  <a:pt x="226652" y="166802"/>
                  <a:pt x="226652" y="162906"/>
                </a:cubicBezTo>
                <a:close/>
                <a:moveTo>
                  <a:pt x="219569" y="113326"/>
                </a:moveTo>
                <a:cubicBezTo>
                  <a:pt x="223465" y="113326"/>
                  <a:pt x="226652" y="110139"/>
                  <a:pt x="226652" y="106243"/>
                </a:cubicBezTo>
                <a:lnTo>
                  <a:pt x="226652" y="92077"/>
                </a:lnTo>
                <a:cubicBezTo>
                  <a:pt x="226652" y="88182"/>
                  <a:pt x="223465" y="84995"/>
                  <a:pt x="219569" y="84995"/>
                </a:cubicBezTo>
                <a:lnTo>
                  <a:pt x="205404" y="84995"/>
                </a:lnTo>
                <a:cubicBezTo>
                  <a:pt x="201508" y="84995"/>
                  <a:pt x="198321" y="88182"/>
                  <a:pt x="198321" y="92077"/>
                </a:cubicBezTo>
                <a:lnTo>
                  <a:pt x="198321" y="106243"/>
                </a:lnTo>
                <a:cubicBezTo>
                  <a:pt x="198321" y="110139"/>
                  <a:pt x="201508" y="113326"/>
                  <a:pt x="205404" y="113326"/>
                </a:cubicBezTo>
                <a:lnTo>
                  <a:pt x="219569" y="113326"/>
                </a:lnTo>
                <a:close/>
                <a:moveTo>
                  <a:pt x="116868" y="46039"/>
                </a:moveTo>
                <a:lnTo>
                  <a:pt x="116868" y="60204"/>
                </a:lnTo>
                <a:lnTo>
                  <a:pt x="102702" y="60204"/>
                </a:lnTo>
                <a:cubicBezTo>
                  <a:pt x="98806" y="60204"/>
                  <a:pt x="95619" y="63392"/>
                  <a:pt x="95619" y="67287"/>
                </a:cubicBezTo>
                <a:lnTo>
                  <a:pt x="95619" y="74370"/>
                </a:lnTo>
                <a:cubicBezTo>
                  <a:pt x="95619" y="78266"/>
                  <a:pt x="98806" y="81453"/>
                  <a:pt x="102702" y="81453"/>
                </a:cubicBezTo>
                <a:lnTo>
                  <a:pt x="116868" y="81453"/>
                </a:lnTo>
                <a:lnTo>
                  <a:pt x="116868" y="95619"/>
                </a:lnTo>
                <a:cubicBezTo>
                  <a:pt x="116868" y="99514"/>
                  <a:pt x="120055" y="102702"/>
                  <a:pt x="123950" y="102702"/>
                </a:cubicBezTo>
                <a:lnTo>
                  <a:pt x="131033" y="102702"/>
                </a:lnTo>
                <a:cubicBezTo>
                  <a:pt x="134929" y="102702"/>
                  <a:pt x="138116" y="99514"/>
                  <a:pt x="138116" y="95619"/>
                </a:cubicBezTo>
                <a:lnTo>
                  <a:pt x="138116" y="81453"/>
                </a:lnTo>
                <a:lnTo>
                  <a:pt x="152282" y="81453"/>
                </a:lnTo>
                <a:cubicBezTo>
                  <a:pt x="156178" y="81453"/>
                  <a:pt x="159365" y="78266"/>
                  <a:pt x="159365" y="74370"/>
                </a:cubicBezTo>
                <a:lnTo>
                  <a:pt x="159365" y="67287"/>
                </a:lnTo>
                <a:cubicBezTo>
                  <a:pt x="159365" y="63392"/>
                  <a:pt x="156178" y="60204"/>
                  <a:pt x="152282" y="60204"/>
                </a:cubicBezTo>
                <a:lnTo>
                  <a:pt x="138116" y="60204"/>
                </a:lnTo>
                <a:lnTo>
                  <a:pt x="138116" y="46039"/>
                </a:lnTo>
                <a:cubicBezTo>
                  <a:pt x="138116" y="42143"/>
                  <a:pt x="134929" y="38956"/>
                  <a:pt x="131033" y="38956"/>
                </a:cubicBezTo>
                <a:lnTo>
                  <a:pt x="123950" y="38956"/>
                </a:lnTo>
                <a:cubicBezTo>
                  <a:pt x="120055" y="38956"/>
                  <a:pt x="116868" y="42143"/>
                  <a:pt x="116868" y="4603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503014" y="3804377"/>
            <a:ext cx="6705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MOPH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19907" y="3445511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222491" y="179994"/>
                </a:moveTo>
                <a:lnTo>
                  <a:pt x="179994" y="222491"/>
                </a:lnTo>
                <a:cubicBezTo>
                  <a:pt x="175921" y="226564"/>
                  <a:pt x="169856" y="227759"/>
                  <a:pt x="164544" y="225546"/>
                </a:cubicBezTo>
                <a:cubicBezTo>
                  <a:pt x="159232" y="223332"/>
                  <a:pt x="155823" y="218197"/>
                  <a:pt x="155823" y="212486"/>
                </a:cubicBezTo>
                <a:lnTo>
                  <a:pt x="155823" y="184155"/>
                </a:lnTo>
                <a:lnTo>
                  <a:pt x="14166" y="184155"/>
                </a:lnTo>
                <a:cubicBezTo>
                  <a:pt x="6330" y="184155"/>
                  <a:pt x="0" y="177825"/>
                  <a:pt x="0" y="169989"/>
                </a:cubicBezTo>
                <a:cubicBezTo>
                  <a:pt x="0" y="162154"/>
                  <a:pt x="6330" y="155823"/>
                  <a:pt x="14166" y="155823"/>
                </a:cubicBezTo>
                <a:lnTo>
                  <a:pt x="155823" y="155823"/>
                </a:lnTo>
                <a:lnTo>
                  <a:pt x="155823" y="127492"/>
                </a:lnTo>
                <a:cubicBezTo>
                  <a:pt x="155823" y="121781"/>
                  <a:pt x="159276" y="116602"/>
                  <a:pt x="164588" y="114389"/>
                </a:cubicBezTo>
                <a:cubicBezTo>
                  <a:pt x="169901" y="112175"/>
                  <a:pt x="175965" y="113415"/>
                  <a:pt x="180038" y="117443"/>
                </a:cubicBezTo>
                <a:lnTo>
                  <a:pt x="222535" y="159940"/>
                </a:lnTo>
                <a:cubicBezTo>
                  <a:pt x="228069" y="165474"/>
                  <a:pt x="228069" y="174460"/>
                  <a:pt x="222535" y="179994"/>
                </a:cubicBezTo>
                <a:close/>
                <a:moveTo>
                  <a:pt x="4161" y="66668"/>
                </a:moveTo>
                <a:cubicBezTo>
                  <a:pt x="-1372" y="61134"/>
                  <a:pt x="-1372" y="52148"/>
                  <a:pt x="4161" y="46614"/>
                </a:cubicBezTo>
                <a:lnTo>
                  <a:pt x="46658" y="4117"/>
                </a:lnTo>
                <a:cubicBezTo>
                  <a:pt x="50731" y="44"/>
                  <a:pt x="56796" y="-1151"/>
                  <a:pt x="62108" y="1062"/>
                </a:cubicBezTo>
                <a:cubicBezTo>
                  <a:pt x="67420" y="3276"/>
                  <a:pt x="70829" y="8455"/>
                  <a:pt x="70829" y="14166"/>
                </a:cubicBezTo>
                <a:lnTo>
                  <a:pt x="70829" y="42497"/>
                </a:lnTo>
                <a:lnTo>
                  <a:pt x="212486" y="42497"/>
                </a:lnTo>
                <a:cubicBezTo>
                  <a:pt x="220322" y="42497"/>
                  <a:pt x="226652" y="48828"/>
                  <a:pt x="226652" y="56663"/>
                </a:cubicBezTo>
                <a:cubicBezTo>
                  <a:pt x="226652" y="64498"/>
                  <a:pt x="220322" y="70829"/>
                  <a:pt x="212486" y="70829"/>
                </a:cubicBezTo>
                <a:lnTo>
                  <a:pt x="70829" y="70829"/>
                </a:lnTo>
                <a:lnTo>
                  <a:pt x="70829" y="99160"/>
                </a:lnTo>
                <a:cubicBezTo>
                  <a:pt x="70829" y="104871"/>
                  <a:pt x="67376" y="110050"/>
                  <a:pt x="62064" y="112264"/>
                </a:cubicBezTo>
                <a:cubicBezTo>
                  <a:pt x="56752" y="114477"/>
                  <a:pt x="50687" y="113238"/>
                  <a:pt x="46614" y="109209"/>
                </a:cubicBezTo>
                <a:lnTo>
                  <a:pt x="4117" y="66712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8725992" y="3124420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0" y="0"/>
                </a:moveTo>
                <a:lnTo>
                  <a:pt x="604406" y="0"/>
                </a:lnTo>
                <a:lnTo>
                  <a:pt x="604406" y="604406"/>
                </a:lnTo>
                <a:lnTo>
                  <a:pt x="0" y="60440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914869" y="3313297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113326" y="0"/>
                </a:moveTo>
                <a:cubicBezTo>
                  <a:pt x="115362" y="0"/>
                  <a:pt x="117399" y="443"/>
                  <a:pt x="119258" y="1284"/>
                </a:cubicBezTo>
                <a:lnTo>
                  <a:pt x="202659" y="36654"/>
                </a:lnTo>
                <a:cubicBezTo>
                  <a:pt x="212398" y="40771"/>
                  <a:pt x="219658" y="50377"/>
                  <a:pt x="219614" y="61975"/>
                </a:cubicBezTo>
                <a:cubicBezTo>
                  <a:pt x="219392" y="105889"/>
                  <a:pt x="201331" y="186236"/>
                  <a:pt x="125057" y="222757"/>
                </a:cubicBezTo>
                <a:cubicBezTo>
                  <a:pt x="117664" y="226298"/>
                  <a:pt x="109076" y="226298"/>
                  <a:pt x="101684" y="222757"/>
                </a:cubicBezTo>
                <a:cubicBezTo>
                  <a:pt x="25366" y="186236"/>
                  <a:pt x="7348" y="105889"/>
                  <a:pt x="7127" y="61975"/>
                </a:cubicBezTo>
                <a:cubicBezTo>
                  <a:pt x="7083" y="50377"/>
                  <a:pt x="14343" y="40771"/>
                  <a:pt x="24082" y="36654"/>
                </a:cubicBezTo>
                <a:lnTo>
                  <a:pt x="107438" y="1284"/>
                </a:lnTo>
                <a:cubicBezTo>
                  <a:pt x="109298" y="443"/>
                  <a:pt x="111290" y="0"/>
                  <a:pt x="113326" y="0"/>
                </a:cubicBezTo>
                <a:close/>
                <a:moveTo>
                  <a:pt x="113326" y="29571"/>
                </a:moveTo>
                <a:lnTo>
                  <a:pt x="113326" y="196948"/>
                </a:lnTo>
                <a:cubicBezTo>
                  <a:pt x="174416" y="167377"/>
                  <a:pt x="190839" y="101861"/>
                  <a:pt x="191238" y="62639"/>
                </a:cubicBezTo>
                <a:lnTo>
                  <a:pt x="113326" y="29615"/>
                </a:lnTo>
                <a:lnTo>
                  <a:pt x="113326" y="2961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692938" y="3804377"/>
            <a:ext cx="6705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NHSO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509831" y="3445511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222491" y="179994"/>
                </a:moveTo>
                <a:lnTo>
                  <a:pt x="179994" y="222491"/>
                </a:lnTo>
                <a:cubicBezTo>
                  <a:pt x="175921" y="226564"/>
                  <a:pt x="169856" y="227759"/>
                  <a:pt x="164544" y="225546"/>
                </a:cubicBezTo>
                <a:cubicBezTo>
                  <a:pt x="159232" y="223332"/>
                  <a:pt x="155823" y="218197"/>
                  <a:pt x="155823" y="212486"/>
                </a:cubicBezTo>
                <a:lnTo>
                  <a:pt x="155823" y="184155"/>
                </a:lnTo>
                <a:lnTo>
                  <a:pt x="14166" y="184155"/>
                </a:lnTo>
                <a:cubicBezTo>
                  <a:pt x="6330" y="184155"/>
                  <a:pt x="0" y="177825"/>
                  <a:pt x="0" y="169989"/>
                </a:cubicBezTo>
                <a:cubicBezTo>
                  <a:pt x="0" y="162154"/>
                  <a:pt x="6330" y="155823"/>
                  <a:pt x="14166" y="155823"/>
                </a:cubicBezTo>
                <a:lnTo>
                  <a:pt x="155823" y="155823"/>
                </a:lnTo>
                <a:lnTo>
                  <a:pt x="155823" y="127492"/>
                </a:lnTo>
                <a:cubicBezTo>
                  <a:pt x="155823" y="121781"/>
                  <a:pt x="159276" y="116602"/>
                  <a:pt x="164588" y="114389"/>
                </a:cubicBezTo>
                <a:cubicBezTo>
                  <a:pt x="169901" y="112175"/>
                  <a:pt x="175965" y="113415"/>
                  <a:pt x="180038" y="117443"/>
                </a:cubicBezTo>
                <a:lnTo>
                  <a:pt x="222535" y="159940"/>
                </a:lnTo>
                <a:cubicBezTo>
                  <a:pt x="228069" y="165474"/>
                  <a:pt x="228069" y="174460"/>
                  <a:pt x="222535" y="179994"/>
                </a:cubicBezTo>
                <a:close/>
                <a:moveTo>
                  <a:pt x="4161" y="66668"/>
                </a:moveTo>
                <a:cubicBezTo>
                  <a:pt x="-1372" y="61134"/>
                  <a:pt x="-1372" y="52148"/>
                  <a:pt x="4161" y="46614"/>
                </a:cubicBezTo>
                <a:lnTo>
                  <a:pt x="46658" y="4117"/>
                </a:lnTo>
                <a:cubicBezTo>
                  <a:pt x="50731" y="44"/>
                  <a:pt x="56796" y="-1151"/>
                  <a:pt x="62108" y="1062"/>
                </a:cubicBezTo>
                <a:cubicBezTo>
                  <a:pt x="67420" y="3276"/>
                  <a:pt x="70829" y="8455"/>
                  <a:pt x="70829" y="14166"/>
                </a:cubicBezTo>
                <a:lnTo>
                  <a:pt x="70829" y="42497"/>
                </a:lnTo>
                <a:lnTo>
                  <a:pt x="212486" y="42497"/>
                </a:lnTo>
                <a:cubicBezTo>
                  <a:pt x="220322" y="42497"/>
                  <a:pt x="226652" y="48828"/>
                  <a:pt x="226652" y="56663"/>
                </a:cubicBezTo>
                <a:cubicBezTo>
                  <a:pt x="226652" y="64498"/>
                  <a:pt x="220322" y="70829"/>
                  <a:pt x="212486" y="70829"/>
                </a:cubicBezTo>
                <a:lnTo>
                  <a:pt x="70829" y="70829"/>
                </a:lnTo>
                <a:lnTo>
                  <a:pt x="70829" y="99160"/>
                </a:lnTo>
                <a:cubicBezTo>
                  <a:pt x="70829" y="104871"/>
                  <a:pt x="67376" y="110050"/>
                  <a:pt x="62064" y="112264"/>
                </a:cubicBezTo>
                <a:cubicBezTo>
                  <a:pt x="56752" y="114477"/>
                  <a:pt x="50687" y="113238"/>
                  <a:pt x="46614" y="109209"/>
                </a:cubicBezTo>
                <a:lnTo>
                  <a:pt x="4117" y="66712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9915916" y="3124420"/>
            <a:ext cx="604406" cy="604406"/>
          </a:xfrm>
          <a:custGeom>
            <a:avLst/>
            <a:gdLst/>
            <a:ahLst/>
            <a:cxnLst/>
            <a:rect l="l" t="t" r="r" b="b"/>
            <a:pathLst>
              <a:path w="604406" h="604406">
                <a:moveTo>
                  <a:pt x="0" y="0"/>
                </a:moveTo>
                <a:lnTo>
                  <a:pt x="604406" y="0"/>
                </a:lnTo>
                <a:lnTo>
                  <a:pt x="604406" y="604406"/>
                </a:lnTo>
                <a:lnTo>
                  <a:pt x="0" y="60440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10104793" y="3313297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14166" y="14166"/>
                </a:moveTo>
                <a:cubicBezTo>
                  <a:pt x="22001" y="14166"/>
                  <a:pt x="28332" y="20496"/>
                  <a:pt x="28332" y="28332"/>
                </a:cubicBezTo>
                <a:lnTo>
                  <a:pt x="28332" y="177072"/>
                </a:lnTo>
                <a:cubicBezTo>
                  <a:pt x="28332" y="180968"/>
                  <a:pt x="31519" y="184155"/>
                  <a:pt x="35414" y="184155"/>
                </a:cubicBezTo>
                <a:lnTo>
                  <a:pt x="212486" y="184155"/>
                </a:lnTo>
                <a:cubicBezTo>
                  <a:pt x="220322" y="184155"/>
                  <a:pt x="226652" y="190485"/>
                  <a:pt x="226652" y="198321"/>
                </a:cubicBezTo>
                <a:cubicBezTo>
                  <a:pt x="226652" y="206156"/>
                  <a:pt x="220322" y="212486"/>
                  <a:pt x="212486" y="212486"/>
                </a:cubicBezTo>
                <a:lnTo>
                  <a:pt x="35414" y="212486"/>
                </a:lnTo>
                <a:cubicBezTo>
                  <a:pt x="15848" y="212486"/>
                  <a:pt x="0" y="196638"/>
                  <a:pt x="0" y="177072"/>
                </a:cubicBezTo>
                <a:lnTo>
                  <a:pt x="0" y="28332"/>
                </a:lnTo>
                <a:cubicBezTo>
                  <a:pt x="0" y="20496"/>
                  <a:pt x="6330" y="14166"/>
                  <a:pt x="14166" y="14166"/>
                </a:cubicBezTo>
                <a:close/>
                <a:moveTo>
                  <a:pt x="56663" y="42497"/>
                </a:moveTo>
                <a:cubicBezTo>
                  <a:pt x="56663" y="34662"/>
                  <a:pt x="62993" y="28332"/>
                  <a:pt x="70829" y="28332"/>
                </a:cubicBezTo>
                <a:lnTo>
                  <a:pt x="155823" y="28332"/>
                </a:lnTo>
                <a:cubicBezTo>
                  <a:pt x="163659" y="28332"/>
                  <a:pt x="169989" y="34662"/>
                  <a:pt x="169989" y="42497"/>
                </a:cubicBezTo>
                <a:cubicBezTo>
                  <a:pt x="169989" y="50333"/>
                  <a:pt x="163659" y="56663"/>
                  <a:pt x="155823" y="56663"/>
                </a:cubicBezTo>
                <a:lnTo>
                  <a:pt x="70829" y="56663"/>
                </a:lnTo>
                <a:cubicBezTo>
                  <a:pt x="62993" y="56663"/>
                  <a:pt x="56663" y="50333"/>
                  <a:pt x="56663" y="42497"/>
                </a:cubicBezTo>
                <a:close/>
                <a:moveTo>
                  <a:pt x="70829" y="77912"/>
                </a:moveTo>
                <a:lnTo>
                  <a:pt x="127492" y="77912"/>
                </a:lnTo>
                <a:cubicBezTo>
                  <a:pt x="135327" y="77912"/>
                  <a:pt x="141658" y="84242"/>
                  <a:pt x="141658" y="92077"/>
                </a:cubicBezTo>
                <a:cubicBezTo>
                  <a:pt x="141658" y="99913"/>
                  <a:pt x="135327" y="106243"/>
                  <a:pt x="127492" y="106243"/>
                </a:cubicBezTo>
                <a:lnTo>
                  <a:pt x="70829" y="106243"/>
                </a:lnTo>
                <a:cubicBezTo>
                  <a:pt x="62993" y="106243"/>
                  <a:pt x="56663" y="99913"/>
                  <a:pt x="56663" y="92077"/>
                </a:cubicBezTo>
                <a:cubicBezTo>
                  <a:pt x="56663" y="84242"/>
                  <a:pt x="62993" y="77912"/>
                  <a:pt x="70829" y="77912"/>
                </a:cubicBezTo>
                <a:close/>
                <a:moveTo>
                  <a:pt x="70829" y="127492"/>
                </a:moveTo>
                <a:lnTo>
                  <a:pt x="184155" y="127492"/>
                </a:lnTo>
                <a:cubicBezTo>
                  <a:pt x="191990" y="127492"/>
                  <a:pt x="198321" y="133822"/>
                  <a:pt x="198321" y="141658"/>
                </a:cubicBezTo>
                <a:cubicBezTo>
                  <a:pt x="198321" y="149493"/>
                  <a:pt x="191990" y="155823"/>
                  <a:pt x="184155" y="155823"/>
                </a:cubicBezTo>
                <a:lnTo>
                  <a:pt x="70829" y="155823"/>
                </a:lnTo>
                <a:cubicBezTo>
                  <a:pt x="62993" y="155823"/>
                  <a:pt x="56663" y="149493"/>
                  <a:pt x="56663" y="141658"/>
                </a:cubicBezTo>
                <a:cubicBezTo>
                  <a:pt x="56663" y="133822"/>
                  <a:pt x="62993" y="127492"/>
                  <a:pt x="70829" y="12749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9882863" y="3804377"/>
            <a:ext cx="670513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NSO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26561" y="4491889"/>
            <a:ext cx="5581311" cy="2228747"/>
          </a:xfrm>
          <a:custGeom>
            <a:avLst/>
            <a:gdLst/>
            <a:ahLst/>
            <a:cxnLst/>
            <a:rect l="l" t="t" r="r" b="b"/>
            <a:pathLst>
              <a:path w="5581311" h="2228747">
                <a:moveTo>
                  <a:pt x="0" y="0"/>
                </a:moveTo>
                <a:lnTo>
                  <a:pt x="5581311" y="0"/>
                </a:lnTo>
                <a:lnTo>
                  <a:pt x="5581311" y="2228747"/>
                </a:lnTo>
                <a:lnTo>
                  <a:pt x="0" y="222874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226561" y="4491889"/>
            <a:ext cx="37775" cy="2228747"/>
          </a:xfrm>
          <a:custGeom>
            <a:avLst/>
            <a:gdLst/>
            <a:ahLst/>
            <a:cxnLst/>
            <a:rect l="l" t="t" r="r" b="b"/>
            <a:pathLst>
              <a:path w="37775" h="2228747">
                <a:moveTo>
                  <a:pt x="0" y="0"/>
                </a:moveTo>
                <a:lnTo>
                  <a:pt x="37775" y="0"/>
                </a:lnTo>
                <a:lnTo>
                  <a:pt x="37775" y="2228747"/>
                </a:lnTo>
                <a:lnTo>
                  <a:pt x="0" y="2228747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457935" y="4695876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123950" y="129853"/>
                </a:moveTo>
                <a:cubicBezTo>
                  <a:pt x="159808" y="129853"/>
                  <a:pt x="188877" y="100784"/>
                  <a:pt x="188877" y="64926"/>
                </a:cubicBezTo>
                <a:cubicBezTo>
                  <a:pt x="188877" y="29069"/>
                  <a:pt x="159808" y="0"/>
                  <a:pt x="123950" y="0"/>
                </a:cubicBezTo>
                <a:cubicBezTo>
                  <a:pt x="88093" y="0"/>
                  <a:pt x="59024" y="29069"/>
                  <a:pt x="59024" y="64926"/>
                </a:cubicBezTo>
                <a:cubicBezTo>
                  <a:pt x="59024" y="71825"/>
                  <a:pt x="60094" y="78502"/>
                  <a:pt x="62086" y="84736"/>
                </a:cubicBezTo>
                <a:lnTo>
                  <a:pt x="2582" y="144240"/>
                </a:lnTo>
                <a:cubicBezTo>
                  <a:pt x="922" y="145900"/>
                  <a:pt x="0" y="148150"/>
                  <a:pt x="0" y="150511"/>
                </a:cubicBezTo>
                <a:lnTo>
                  <a:pt x="0" y="180023"/>
                </a:lnTo>
                <a:cubicBezTo>
                  <a:pt x="0" y="184930"/>
                  <a:pt x="3947" y="188877"/>
                  <a:pt x="8854" y="188877"/>
                </a:cubicBezTo>
                <a:lnTo>
                  <a:pt x="38366" y="188877"/>
                </a:lnTo>
                <a:cubicBezTo>
                  <a:pt x="43272" y="188877"/>
                  <a:pt x="47219" y="184930"/>
                  <a:pt x="47219" y="180023"/>
                </a:cubicBezTo>
                <a:lnTo>
                  <a:pt x="47219" y="165267"/>
                </a:lnTo>
                <a:lnTo>
                  <a:pt x="61975" y="165267"/>
                </a:lnTo>
                <a:cubicBezTo>
                  <a:pt x="66882" y="165267"/>
                  <a:pt x="70829" y="161320"/>
                  <a:pt x="70829" y="156414"/>
                </a:cubicBezTo>
                <a:lnTo>
                  <a:pt x="70829" y="141658"/>
                </a:lnTo>
                <a:lnTo>
                  <a:pt x="85585" y="141658"/>
                </a:lnTo>
                <a:cubicBezTo>
                  <a:pt x="87946" y="141658"/>
                  <a:pt x="90196" y="140735"/>
                  <a:pt x="91856" y="139075"/>
                </a:cubicBezTo>
                <a:lnTo>
                  <a:pt x="104140" y="126791"/>
                </a:lnTo>
                <a:cubicBezTo>
                  <a:pt x="110375" y="128783"/>
                  <a:pt x="117052" y="129853"/>
                  <a:pt x="123950" y="129853"/>
                </a:cubicBezTo>
                <a:close/>
                <a:moveTo>
                  <a:pt x="138706" y="35414"/>
                </a:moveTo>
                <a:cubicBezTo>
                  <a:pt x="146850" y="35414"/>
                  <a:pt x="153462" y="42026"/>
                  <a:pt x="153462" y="50170"/>
                </a:cubicBezTo>
                <a:cubicBezTo>
                  <a:pt x="153462" y="58314"/>
                  <a:pt x="146850" y="64926"/>
                  <a:pt x="138706" y="64926"/>
                </a:cubicBezTo>
                <a:cubicBezTo>
                  <a:pt x="130562" y="64926"/>
                  <a:pt x="123950" y="58314"/>
                  <a:pt x="123950" y="50170"/>
                </a:cubicBezTo>
                <a:cubicBezTo>
                  <a:pt x="123950" y="42026"/>
                  <a:pt x="130562" y="35414"/>
                  <a:pt x="138706" y="35414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726602" y="4680767"/>
            <a:ext cx="4986831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7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34326" y="5096296"/>
            <a:ext cx="302203" cy="302203"/>
          </a:xfrm>
          <a:custGeom>
            <a:avLst/>
            <a:gdLst/>
            <a:ahLst/>
            <a:cxnLst/>
            <a:rect l="l" t="t" r="r" b="b"/>
            <a:pathLst>
              <a:path w="302203" h="302203">
                <a:moveTo>
                  <a:pt x="0" y="0"/>
                </a:moveTo>
                <a:lnTo>
                  <a:pt x="302203" y="0"/>
                </a:lnTo>
                <a:lnTo>
                  <a:pt x="302203" y="302203"/>
                </a:lnTo>
                <a:lnTo>
                  <a:pt x="0" y="30220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6546471" y="5152959"/>
            <a:ext cx="14165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49855" y="5058521"/>
            <a:ext cx="2219303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เข้าใจบริบทของข้อมูล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849855" y="5285173"/>
            <a:ext cx="2209859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รู้ว่าข้อมูลเก็บมาอย่างไร ใครเก็บ เมื่อไหร่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34326" y="5625151"/>
            <a:ext cx="302203" cy="302203"/>
          </a:xfrm>
          <a:custGeom>
            <a:avLst/>
            <a:gdLst/>
            <a:ahLst/>
            <a:cxnLst/>
            <a:rect l="l" t="t" r="r" b="b"/>
            <a:pathLst>
              <a:path w="302203" h="302203">
                <a:moveTo>
                  <a:pt x="0" y="0"/>
                </a:moveTo>
                <a:lnTo>
                  <a:pt x="302203" y="0"/>
                </a:lnTo>
                <a:lnTo>
                  <a:pt x="302203" y="302203"/>
                </a:lnTo>
                <a:lnTo>
                  <a:pt x="0" y="30220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6546471" y="5681814"/>
            <a:ext cx="14165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849855" y="5587376"/>
            <a:ext cx="1416576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พิจารณาข้อจำกัด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849855" y="5814028"/>
            <a:ext cx="1407132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ทุกแหล่งข้อมูลมีข้อจำกัด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34326" y="6154007"/>
            <a:ext cx="302203" cy="302203"/>
          </a:xfrm>
          <a:custGeom>
            <a:avLst/>
            <a:gdLst/>
            <a:ahLst/>
            <a:cxnLst/>
            <a:rect l="l" t="t" r="r" b="b"/>
            <a:pathLst>
              <a:path w="302203" h="302203">
                <a:moveTo>
                  <a:pt x="0" y="0"/>
                </a:moveTo>
                <a:lnTo>
                  <a:pt x="302203" y="0"/>
                </a:lnTo>
                <a:lnTo>
                  <a:pt x="302203" y="302203"/>
                </a:lnTo>
                <a:lnTo>
                  <a:pt x="0" y="30220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6546471" y="6210670"/>
            <a:ext cx="141658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849855" y="6116231"/>
            <a:ext cx="2011538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ใช้หลายแหล่งร่วมกัน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849855" y="6342883"/>
            <a:ext cx="2002095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Triangulation เพิ่มความน่าเชื่อถือ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4850" y="374850"/>
            <a:ext cx="374850" cy="374850"/>
          </a:xfrm>
          <a:custGeom>
            <a:avLst/>
            <a:gdLst/>
            <a:ahLst/>
            <a:cxnLst/>
            <a:rect l="l" t="t" r="r" b="b"/>
            <a:pathLst>
              <a:path w="374850" h="374850">
                <a:moveTo>
                  <a:pt x="0" y="0"/>
                </a:moveTo>
                <a:lnTo>
                  <a:pt x="374850" y="0"/>
                </a:lnTo>
                <a:lnTo>
                  <a:pt x="374850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4592" y="431078"/>
            <a:ext cx="33736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2155" y="374850"/>
            <a:ext cx="37485" cy="374850"/>
          </a:xfrm>
          <a:custGeom>
            <a:avLst/>
            <a:gdLst/>
            <a:ahLst/>
            <a:cxnLst/>
            <a:rect l="l" t="t" r="r" b="b"/>
            <a:pathLst>
              <a:path w="37485" h="374850">
                <a:moveTo>
                  <a:pt x="0" y="0"/>
                </a:moveTo>
                <a:lnTo>
                  <a:pt x="37485" y="0"/>
                </a:lnTo>
                <a:lnTo>
                  <a:pt x="37485" y="374850"/>
                </a:lnTo>
                <a:lnTo>
                  <a:pt x="0" y="3748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4850" y="862155"/>
            <a:ext cx="11667210" cy="449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42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แผนที่ระบบข้อมูลสุขภาพไทย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4850" y="1386945"/>
            <a:ext cx="115266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Data Ecosystem Map: ภาพรวมหน่วยงานและบทบาท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4850" y="2567373"/>
            <a:ext cx="3814100" cy="1611855"/>
          </a:xfrm>
          <a:custGeom>
            <a:avLst/>
            <a:gdLst/>
            <a:ahLst/>
            <a:cxnLst/>
            <a:rect l="l" t="t" r="r" b="b"/>
            <a:pathLst>
              <a:path w="3814100" h="1611855">
                <a:moveTo>
                  <a:pt x="0" y="0"/>
                </a:moveTo>
                <a:lnTo>
                  <a:pt x="3814100" y="0"/>
                </a:lnTo>
                <a:lnTo>
                  <a:pt x="3814100" y="1611855"/>
                </a:lnTo>
                <a:lnTo>
                  <a:pt x="0" y="161185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057459" y="2792283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224910" y="94796"/>
                </a:moveTo>
                <a:lnTo>
                  <a:pt x="211732" y="76522"/>
                </a:lnTo>
                <a:cubicBezTo>
                  <a:pt x="189768" y="46124"/>
                  <a:pt x="154538" y="28114"/>
                  <a:pt x="116936" y="28114"/>
                </a:cubicBezTo>
                <a:cubicBezTo>
                  <a:pt x="52362" y="28114"/>
                  <a:pt x="0" y="80476"/>
                  <a:pt x="0" y="145049"/>
                </a:cubicBezTo>
                <a:lnTo>
                  <a:pt x="0" y="147334"/>
                </a:lnTo>
                <a:cubicBezTo>
                  <a:pt x="0" y="168068"/>
                  <a:pt x="5447" y="189504"/>
                  <a:pt x="14584" y="210853"/>
                </a:cubicBezTo>
                <a:lnTo>
                  <a:pt x="107711" y="210853"/>
                </a:lnTo>
                <a:cubicBezTo>
                  <a:pt x="110522" y="210853"/>
                  <a:pt x="113070" y="209184"/>
                  <a:pt x="114212" y="206548"/>
                </a:cubicBezTo>
                <a:lnTo>
                  <a:pt x="142150" y="139515"/>
                </a:lnTo>
                <a:cubicBezTo>
                  <a:pt x="145401" y="131783"/>
                  <a:pt x="152956" y="126688"/>
                  <a:pt x="161303" y="126512"/>
                </a:cubicBezTo>
                <a:cubicBezTo>
                  <a:pt x="169649" y="126336"/>
                  <a:pt x="177380" y="131256"/>
                  <a:pt x="180807" y="138900"/>
                </a:cubicBezTo>
                <a:lnTo>
                  <a:pt x="225876" y="238967"/>
                </a:lnTo>
                <a:lnTo>
                  <a:pt x="262249" y="166223"/>
                </a:lnTo>
                <a:cubicBezTo>
                  <a:pt x="265851" y="159106"/>
                  <a:pt x="273143" y="154538"/>
                  <a:pt x="281138" y="154538"/>
                </a:cubicBezTo>
                <a:cubicBezTo>
                  <a:pt x="289132" y="154538"/>
                  <a:pt x="296424" y="159018"/>
                  <a:pt x="300027" y="166223"/>
                </a:cubicBezTo>
                <a:lnTo>
                  <a:pt x="320409" y="206900"/>
                </a:lnTo>
                <a:cubicBezTo>
                  <a:pt x="321639" y="209272"/>
                  <a:pt x="324011" y="210765"/>
                  <a:pt x="326735" y="210765"/>
                </a:cubicBezTo>
                <a:lnTo>
                  <a:pt x="435324" y="210765"/>
                </a:lnTo>
                <a:cubicBezTo>
                  <a:pt x="444549" y="189416"/>
                  <a:pt x="449908" y="167980"/>
                  <a:pt x="449908" y="147246"/>
                </a:cubicBezTo>
                <a:lnTo>
                  <a:pt x="449908" y="144962"/>
                </a:lnTo>
                <a:cubicBezTo>
                  <a:pt x="449820" y="80476"/>
                  <a:pt x="397458" y="28114"/>
                  <a:pt x="332884" y="28114"/>
                </a:cubicBezTo>
                <a:cubicBezTo>
                  <a:pt x="295370" y="28114"/>
                  <a:pt x="260052" y="46124"/>
                  <a:pt x="238088" y="76522"/>
                </a:cubicBezTo>
                <a:lnTo>
                  <a:pt x="224910" y="94708"/>
                </a:lnTo>
                <a:close/>
                <a:moveTo>
                  <a:pt x="412569" y="253024"/>
                </a:moveTo>
                <a:lnTo>
                  <a:pt x="326647" y="253024"/>
                </a:lnTo>
                <a:cubicBezTo>
                  <a:pt x="308021" y="253024"/>
                  <a:pt x="290977" y="242481"/>
                  <a:pt x="282631" y="225789"/>
                </a:cubicBezTo>
                <a:lnTo>
                  <a:pt x="281138" y="222802"/>
                </a:lnTo>
                <a:lnTo>
                  <a:pt x="243799" y="297567"/>
                </a:lnTo>
                <a:cubicBezTo>
                  <a:pt x="240197" y="304859"/>
                  <a:pt x="232641" y="309427"/>
                  <a:pt x="224471" y="309251"/>
                </a:cubicBezTo>
                <a:cubicBezTo>
                  <a:pt x="216300" y="309076"/>
                  <a:pt x="209008" y="304244"/>
                  <a:pt x="205670" y="296864"/>
                </a:cubicBezTo>
                <a:lnTo>
                  <a:pt x="162357" y="200662"/>
                </a:lnTo>
                <a:lnTo>
                  <a:pt x="153132" y="222802"/>
                </a:lnTo>
                <a:cubicBezTo>
                  <a:pt x="145489" y="241163"/>
                  <a:pt x="127566" y="253112"/>
                  <a:pt x="107711" y="253112"/>
                </a:cubicBezTo>
                <a:lnTo>
                  <a:pt x="37251" y="253112"/>
                </a:lnTo>
                <a:cubicBezTo>
                  <a:pt x="78719" y="317949"/>
                  <a:pt x="145313" y="377603"/>
                  <a:pt x="186956" y="409407"/>
                </a:cubicBezTo>
                <a:cubicBezTo>
                  <a:pt x="197851" y="417665"/>
                  <a:pt x="211205" y="421794"/>
                  <a:pt x="224822" y="421794"/>
                </a:cubicBezTo>
                <a:cubicBezTo>
                  <a:pt x="238440" y="421794"/>
                  <a:pt x="251882" y="417753"/>
                  <a:pt x="262688" y="409407"/>
                </a:cubicBezTo>
                <a:cubicBezTo>
                  <a:pt x="304507" y="377515"/>
                  <a:pt x="371102" y="317861"/>
                  <a:pt x="412569" y="25302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43533" y="3392043"/>
            <a:ext cx="3476735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ระบบข้อมูลสุขภาพไทย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6961" y="3766775"/>
            <a:ext cx="342987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Thai Health Data Ecosystem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93593" y="4329050"/>
            <a:ext cx="3795357" cy="562275"/>
          </a:xfrm>
          <a:custGeom>
            <a:avLst/>
            <a:gdLst/>
            <a:ahLst/>
            <a:cxnLst/>
            <a:rect l="l" t="t" r="r" b="b"/>
            <a:pathLst>
              <a:path w="3795357" h="562275">
                <a:moveTo>
                  <a:pt x="0" y="0"/>
                </a:moveTo>
                <a:lnTo>
                  <a:pt x="3795357" y="0"/>
                </a:lnTo>
                <a:lnTo>
                  <a:pt x="3795357" y="562275"/>
                </a:lnTo>
                <a:lnTo>
                  <a:pt x="0" y="562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93593" y="4329050"/>
            <a:ext cx="37485" cy="562275"/>
          </a:xfrm>
          <a:custGeom>
            <a:avLst/>
            <a:gdLst/>
            <a:ahLst/>
            <a:cxnLst/>
            <a:rect l="l" t="t" r="r" b="b"/>
            <a:pathLst>
              <a:path w="37485" h="562275">
                <a:moveTo>
                  <a:pt x="0" y="0"/>
                </a:moveTo>
                <a:lnTo>
                  <a:pt x="37485" y="0"/>
                </a:lnTo>
                <a:lnTo>
                  <a:pt x="37485" y="562275"/>
                </a:lnTo>
                <a:lnTo>
                  <a:pt x="0" y="562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24790" y="4441505"/>
            <a:ext cx="361730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 กลุ่มหลัก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4790" y="4628930"/>
            <a:ext cx="3607932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รัฐ • วิจัย • ระหว่างประเทศ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93593" y="4966178"/>
            <a:ext cx="3795357" cy="562275"/>
          </a:xfrm>
          <a:custGeom>
            <a:avLst/>
            <a:gdLst/>
            <a:ahLst/>
            <a:cxnLst/>
            <a:rect l="l" t="t" r="r" b="b"/>
            <a:pathLst>
              <a:path w="3795357" h="562275">
                <a:moveTo>
                  <a:pt x="0" y="0"/>
                </a:moveTo>
                <a:lnTo>
                  <a:pt x="3795357" y="0"/>
                </a:lnTo>
                <a:lnTo>
                  <a:pt x="3795357" y="562275"/>
                </a:lnTo>
                <a:lnTo>
                  <a:pt x="0" y="562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93593" y="4966178"/>
            <a:ext cx="37485" cy="562275"/>
          </a:xfrm>
          <a:custGeom>
            <a:avLst/>
            <a:gdLst/>
            <a:ahLst/>
            <a:cxnLst/>
            <a:rect l="l" t="t" r="r" b="b"/>
            <a:pathLst>
              <a:path w="37485" h="562275">
                <a:moveTo>
                  <a:pt x="0" y="0"/>
                </a:moveTo>
                <a:lnTo>
                  <a:pt x="37485" y="0"/>
                </a:lnTo>
                <a:lnTo>
                  <a:pt x="37485" y="562275"/>
                </a:lnTo>
                <a:lnTo>
                  <a:pt x="0" y="562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24790" y="5078633"/>
            <a:ext cx="361730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10+ แหล่งข้อมูล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24790" y="5266058"/>
            <a:ext cx="3607932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ครอบคลุมทุกมิติสุขภาพ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33540" y="1799281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433540" y="1799281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613936" y="1986706"/>
            <a:ext cx="210853" cy="187425"/>
          </a:xfrm>
          <a:custGeom>
            <a:avLst/>
            <a:gdLst/>
            <a:ahLst/>
            <a:cxnLst/>
            <a:rect l="l" t="t" r="r" b="b"/>
            <a:pathLst>
              <a:path w="210853" h="187425">
                <a:moveTo>
                  <a:pt x="46856" y="23428"/>
                </a:moveTo>
                <a:cubicBezTo>
                  <a:pt x="46856" y="10506"/>
                  <a:pt x="57362" y="0"/>
                  <a:pt x="70284" y="0"/>
                </a:cubicBezTo>
                <a:lnTo>
                  <a:pt x="140569" y="0"/>
                </a:lnTo>
                <a:cubicBezTo>
                  <a:pt x="153491" y="0"/>
                  <a:pt x="163997" y="10506"/>
                  <a:pt x="163997" y="23428"/>
                </a:cubicBezTo>
                <a:lnTo>
                  <a:pt x="163997" y="46856"/>
                </a:lnTo>
                <a:lnTo>
                  <a:pt x="187425" y="46856"/>
                </a:lnTo>
                <a:cubicBezTo>
                  <a:pt x="200347" y="46856"/>
                  <a:pt x="210853" y="57362"/>
                  <a:pt x="210853" y="70284"/>
                </a:cubicBezTo>
                <a:lnTo>
                  <a:pt x="210853" y="163997"/>
                </a:lnTo>
                <a:cubicBezTo>
                  <a:pt x="210853" y="176919"/>
                  <a:pt x="200347" y="187425"/>
                  <a:pt x="187425" y="187425"/>
                </a:cubicBezTo>
                <a:lnTo>
                  <a:pt x="23428" y="187425"/>
                </a:lnTo>
                <a:cubicBezTo>
                  <a:pt x="10506" y="187425"/>
                  <a:pt x="0" y="176919"/>
                  <a:pt x="0" y="163997"/>
                </a:cubicBezTo>
                <a:lnTo>
                  <a:pt x="0" y="70284"/>
                </a:lnTo>
                <a:cubicBezTo>
                  <a:pt x="0" y="57362"/>
                  <a:pt x="10506" y="46856"/>
                  <a:pt x="23428" y="46856"/>
                </a:cubicBezTo>
                <a:lnTo>
                  <a:pt x="46856" y="46856"/>
                </a:lnTo>
                <a:lnTo>
                  <a:pt x="46856" y="23428"/>
                </a:lnTo>
                <a:close/>
                <a:moveTo>
                  <a:pt x="99570" y="128855"/>
                </a:moveTo>
                <a:cubicBezTo>
                  <a:pt x="93090" y="128855"/>
                  <a:pt x="87855" y="134089"/>
                  <a:pt x="87855" y="140569"/>
                </a:cubicBezTo>
                <a:lnTo>
                  <a:pt x="87855" y="169854"/>
                </a:lnTo>
                <a:lnTo>
                  <a:pt x="122998" y="169854"/>
                </a:lnTo>
                <a:lnTo>
                  <a:pt x="122998" y="140569"/>
                </a:lnTo>
                <a:cubicBezTo>
                  <a:pt x="122998" y="134089"/>
                  <a:pt x="117763" y="128855"/>
                  <a:pt x="111284" y="128855"/>
                </a:cubicBezTo>
                <a:lnTo>
                  <a:pt x="99570" y="128855"/>
                </a:lnTo>
                <a:close/>
                <a:moveTo>
                  <a:pt x="46856" y="134712"/>
                </a:moveTo>
                <a:lnTo>
                  <a:pt x="46856" y="122998"/>
                </a:lnTo>
                <a:cubicBezTo>
                  <a:pt x="46856" y="119776"/>
                  <a:pt x="44221" y="117141"/>
                  <a:pt x="40999" y="117141"/>
                </a:cubicBezTo>
                <a:lnTo>
                  <a:pt x="29285" y="117141"/>
                </a:lnTo>
                <a:cubicBezTo>
                  <a:pt x="26064" y="117141"/>
                  <a:pt x="23428" y="119776"/>
                  <a:pt x="23428" y="122998"/>
                </a:cubicBezTo>
                <a:lnTo>
                  <a:pt x="23428" y="134712"/>
                </a:lnTo>
                <a:cubicBezTo>
                  <a:pt x="23428" y="137933"/>
                  <a:pt x="26064" y="140569"/>
                  <a:pt x="29285" y="140569"/>
                </a:cubicBezTo>
                <a:lnTo>
                  <a:pt x="40999" y="140569"/>
                </a:lnTo>
                <a:cubicBezTo>
                  <a:pt x="44221" y="140569"/>
                  <a:pt x="46856" y="137933"/>
                  <a:pt x="46856" y="134712"/>
                </a:cubicBezTo>
                <a:close/>
                <a:moveTo>
                  <a:pt x="40999" y="93713"/>
                </a:moveTo>
                <a:cubicBezTo>
                  <a:pt x="44221" y="93713"/>
                  <a:pt x="46856" y="91077"/>
                  <a:pt x="46856" y="87855"/>
                </a:cubicBezTo>
                <a:lnTo>
                  <a:pt x="46856" y="76141"/>
                </a:lnTo>
                <a:cubicBezTo>
                  <a:pt x="46856" y="72920"/>
                  <a:pt x="44221" y="70284"/>
                  <a:pt x="40999" y="70284"/>
                </a:cubicBezTo>
                <a:lnTo>
                  <a:pt x="29285" y="70284"/>
                </a:lnTo>
                <a:cubicBezTo>
                  <a:pt x="26064" y="70284"/>
                  <a:pt x="23428" y="72920"/>
                  <a:pt x="23428" y="76141"/>
                </a:cubicBezTo>
                <a:lnTo>
                  <a:pt x="23428" y="87855"/>
                </a:lnTo>
                <a:cubicBezTo>
                  <a:pt x="23428" y="91077"/>
                  <a:pt x="26064" y="93713"/>
                  <a:pt x="29285" y="93713"/>
                </a:cubicBezTo>
                <a:lnTo>
                  <a:pt x="40999" y="93713"/>
                </a:lnTo>
                <a:close/>
                <a:moveTo>
                  <a:pt x="187425" y="134712"/>
                </a:moveTo>
                <a:lnTo>
                  <a:pt x="187425" y="122998"/>
                </a:lnTo>
                <a:cubicBezTo>
                  <a:pt x="187425" y="119776"/>
                  <a:pt x="184789" y="117141"/>
                  <a:pt x="181568" y="117141"/>
                </a:cubicBezTo>
                <a:lnTo>
                  <a:pt x="169854" y="117141"/>
                </a:lnTo>
                <a:cubicBezTo>
                  <a:pt x="166633" y="117141"/>
                  <a:pt x="163997" y="119776"/>
                  <a:pt x="163997" y="122998"/>
                </a:cubicBezTo>
                <a:lnTo>
                  <a:pt x="163997" y="134712"/>
                </a:lnTo>
                <a:cubicBezTo>
                  <a:pt x="163997" y="137933"/>
                  <a:pt x="166633" y="140569"/>
                  <a:pt x="169854" y="140569"/>
                </a:cubicBezTo>
                <a:lnTo>
                  <a:pt x="181568" y="140569"/>
                </a:lnTo>
                <a:cubicBezTo>
                  <a:pt x="184789" y="140569"/>
                  <a:pt x="187425" y="137933"/>
                  <a:pt x="187425" y="134712"/>
                </a:cubicBezTo>
                <a:close/>
                <a:moveTo>
                  <a:pt x="181568" y="93713"/>
                </a:moveTo>
                <a:cubicBezTo>
                  <a:pt x="184789" y="93713"/>
                  <a:pt x="187425" y="91077"/>
                  <a:pt x="187425" y="87855"/>
                </a:cubicBezTo>
                <a:lnTo>
                  <a:pt x="187425" y="76141"/>
                </a:lnTo>
                <a:cubicBezTo>
                  <a:pt x="187425" y="72920"/>
                  <a:pt x="184789" y="70284"/>
                  <a:pt x="181568" y="70284"/>
                </a:cubicBezTo>
                <a:lnTo>
                  <a:pt x="169854" y="70284"/>
                </a:lnTo>
                <a:cubicBezTo>
                  <a:pt x="166633" y="70284"/>
                  <a:pt x="163997" y="72920"/>
                  <a:pt x="163997" y="76141"/>
                </a:cubicBezTo>
                <a:lnTo>
                  <a:pt x="163997" y="87855"/>
                </a:lnTo>
                <a:cubicBezTo>
                  <a:pt x="163997" y="91077"/>
                  <a:pt x="166633" y="93713"/>
                  <a:pt x="169854" y="93713"/>
                </a:cubicBezTo>
                <a:lnTo>
                  <a:pt x="181568" y="93713"/>
                </a:lnTo>
                <a:close/>
                <a:moveTo>
                  <a:pt x="96641" y="38071"/>
                </a:moveTo>
                <a:lnTo>
                  <a:pt x="96641" y="49785"/>
                </a:lnTo>
                <a:lnTo>
                  <a:pt x="84927" y="49785"/>
                </a:lnTo>
                <a:cubicBezTo>
                  <a:pt x="81706" y="49785"/>
                  <a:pt x="79070" y="52420"/>
                  <a:pt x="79070" y="55642"/>
                </a:cubicBezTo>
                <a:lnTo>
                  <a:pt x="79070" y="61499"/>
                </a:lnTo>
                <a:cubicBezTo>
                  <a:pt x="79070" y="64720"/>
                  <a:pt x="81706" y="67356"/>
                  <a:pt x="84927" y="67356"/>
                </a:cubicBezTo>
                <a:lnTo>
                  <a:pt x="96641" y="67356"/>
                </a:lnTo>
                <a:lnTo>
                  <a:pt x="96641" y="79070"/>
                </a:lnTo>
                <a:cubicBezTo>
                  <a:pt x="96641" y="82291"/>
                  <a:pt x="99277" y="84927"/>
                  <a:pt x="102498" y="84927"/>
                </a:cubicBezTo>
                <a:lnTo>
                  <a:pt x="108355" y="84927"/>
                </a:lnTo>
                <a:cubicBezTo>
                  <a:pt x="111576" y="84927"/>
                  <a:pt x="114212" y="82291"/>
                  <a:pt x="114212" y="79070"/>
                </a:cubicBezTo>
                <a:lnTo>
                  <a:pt x="114212" y="67356"/>
                </a:lnTo>
                <a:lnTo>
                  <a:pt x="125926" y="67356"/>
                </a:lnTo>
                <a:cubicBezTo>
                  <a:pt x="129148" y="67356"/>
                  <a:pt x="131783" y="64720"/>
                  <a:pt x="131783" y="61499"/>
                </a:cubicBezTo>
                <a:lnTo>
                  <a:pt x="131783" y="55642"/>
                </a:lnTo>
                <a:cubicBezTo>
                  <a:pt x="131783" y="52420"/>
                  <a:pt x="129148" y="49785"/>
                  <a:pt x="125926" y="49785"/>
                </a:cubicBezTo>
                <a:lnTo>
                  <a:pt x="114212" y="49785"/>
                </a:lnTo>
                <a:lnTo>
                  <a:pt x="114212" y="38071"/>
                </a:lnTo>
                <a:cubicBezTo>
                  <a:pt x="114212" y="34849"/>
                  <a:pt x="111576" y="32214"/>
                  <a:pt x="108355" y="32214"/>
                </a:cubicBezTo>
                <a:lnTo>
                  <a:pt x="102498" y="32214"/>
                </a:lnTo>
                <a:cubicBezTo>
                  <a:pt x="99277" y="32214"/>
                  <a:pt x="96641" y="34849"/>
                  <a:pt x="96641" y="3807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911474" y="1949221"/>
            <a:ext cx="60913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MOPH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602222" y="2286586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กระทรวงสาธารณสุข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02222" y="2548981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Public Health Statistics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602222" y="2736289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43 Files (มาตรฐาน)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02222" y="2923598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HDC (คลังข้อมูลกลาง)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92467" y="1799281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192467" y="1799281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8384577" y="1986706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93713" y="0"/>
                </a:moveTo>
                <a:cubicBezTo>
                  <a:pt x="95396" y="0"/>
                  <a:pt x="97080" y="366"/>
                  <a:pt x="98618" y="1062"/>
                </a:cubicBezTo>
                <a:lnTo>
                  <a:pt x="167584" y="30310"/>
                </a:lnTo>
                <a:cubicBezTo>
                  <a:pt x="175638" y="33715"/>
                  <a:pt x="181641" y="41658"/>
                  <a:pt x="181605" y="51249"/>
                </a:cubicBezTo>
                <a:cubicBezTo>
                  <a:pt x="181422" y="87563"/>
                  <a:pt x="166486" y="154003"/>
                  <a:pt x="103413" y="184204"/>
                </a:cubicBezTo>
                <a:cubicBezTo>
                  <a:pt x="97300" y="187132"/>
                  <a:pt x="90198" y="187132"/>
                  <a:pt x="84085" y="184204"/>
                </a:cubicBezTo>
                <a:cubicBezTo>
                  <a:pt x="20975" y="154003"/>
                  <a:pt x="6077" y="87563"/>
                  <a:pt x="5894" y="51249"/>
                </a:cubicBezTo>
                <a:cubicBezTo>
                  <a:pt x="5857" y="41658"/>
                  <a:pt x="11860" y="33715"/>
                  <a:pt x="19914" y="30310"/>
                </a:cubicBezTo>
                <a:lnTo>
                  <a:pt x="88844" y="1062"/>
                </a:lnTo>
                <a:cubicBezTo>
                  <a:pt x="90381" y="366"/>
                  <a:pt x="92029" y="0"/>
                  <a:pt x="93713" y="0"/>
                </a:cubicBezTo>
                <a:close/>
                <a:moveTo>
                  <a:pt x="93713" y="24453"/>
                </a:moveTo>
                <a:lnTo>
                  <a:pt x="93713" y="162862"/>
                </a:lnTo>
                <a:cubicBezTo>
                  <a:pt x="144229" y="138409"/>
                  <a:pt x="157810" y="84231"/>
                  <a:pt x="158140" y="51798"/>
                </a:cubicBezTo>
                <a:lnTo>
                  <a:pt x="93713" y="24490"/>
                </a:lnTo>
                <a:lnTo>
                  <a:pt x="93713" y="2449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8670401" y="1949221"/>
            <a:ext cx="59976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NHSO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61149" y="2286586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สำนักงานหลักประกันสุขภาพ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61149" y="2548981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UCS Claims Data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61149" y="2736289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Dashboard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61149" y="2923598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47 ล้านคน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433540" y="3335816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4433540" y="3335816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4625650" y="3523241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108355" y="14643"/>
                </a:moveTo>
                <a:cubicBezTo>
                  <a:pt x="108355" y="6553"/>
                  <a:pt x="101803" y="0"/>
                  <a:pt x="93713" y="0"/>
                </a:cubicBezTo>
                <a:cubicBezTo>
                  <a:pt x="85623" y="0"/>
                  <a:pt x="79070" y="6553"/>
                  <a:pt x="79070" y="14643"/>
                </a:cubicBezTo>
                <a:cubicBezTo>
                  <a:pt x="79070" y="30786"/>
                  <a:pt x="59559" y="38839"/>
                  <a:pt x="48137" y="27455"/>
                </a:cubicBezTo>
                <a:cubicBezTo>
                  <a:pt x="42427" y="21744"/>
                  <a:pt x="33165" y="21744"/>
                  <a:pt x="27418" y="27455"/>
                </a:cubicBezTo>
                <a:cubicBezTo>
                  <a:pt x="21671" y="33165"/>
                  <a:pt x="21708" y="42427"/>
                  <a:pt x="27418" y="48174"/>
                </a:cubicBezTo>
                <a:cubicBezTo>
                  <a:pt x="38839" y="59595"/>
                  <a:pt x="30749" y="79107"/>
                  <a:pt x="14606" y="79107"/>
                </a:cubicBezTo>
                <a:cubicBezTo>
                  <a:pt x="6516" y="79107"/>
                  <a:pt x="-37" y="85659"/>
                  <a:pt x="-37" y="93749"/>
                </a:cubicBezTo>
                <a:cubicBezTo>
                  <a:pt x="-37" y="101839"/>
                  <a:pt x="6516" y="108392"/>
                  <a:pt x="14606" y="108392"/>
                </a:cubicBezTo>
                <a:cubicBezTo>
                  <a:pt x="30749" y="108392"/>
                  <a:pt x="38803" y="127903"/>
                  <a:pt x="27418" y="139324"/>
                </a:cubicBezTo>
                <a:cubicBezTo>
                  <a:pt x="21708" y="145035"/>
                  <a:pt x="21708" y="154296"/>
                  <a:pt x="27418" y="160043"/>
                </a:cubicBezTo>
                <a:cubicBezTo>
                  <a:pt x="33129" y="165791"/>
                  <a:pt x="42390" y="165754"/>
                  <a:pt x="48137" y="160043"/>
                </a:cubicBezTo>
                <a:cubicBezTo>
                  <a:pt x="59559" y="148622"/>
                  <a:pt x="79070" y="156712"/>
                  <a:pt x="79070" y="172856"/>
                </a:cubicBezTo>
                <a:cubicBezTo>
                  <a:pt x="79070" y="180946"/>
                  <a:pt x="85623" y="187498"/>
                  <a:pt x="93713" y="187498"/>
                </a:cubicBezTo>
                <a:cubicBezTo>
                  <a:pt x="101803" y="187498"/>
                  <a:pt x="108355" y="180946"/>
                  <a:pt x="108355" y="172856"/>
                </a:cubicBezTo>
                <a:cubicBezTo>
                  <a:pt x="108355" y="156712"/>
                  <a:pt x="127866" y="148659"/>
                  <a:pt x="139288" y="160043"/>
                </a:cubicBezTo>
                <a:cubicBezTo>
                  <a:pt x="144998" y="165754"/>
                  <a:pt x="154260" y="165754"/>
                  <a:pt x="160007" y="160043"/>
                </a:cubicBezTo>
                <a:cubicBezTo>
                  <a:pt x="165754" y="154333"/>
                  <a:pt x="165717" y="145071"/>
                  <a:pt x="160007" y="139324"/>
                </a:cubicBezTo>
                <a:cubicBezTo>
                  <a:pt x="148586" y="127903"/>
                  <a:pt x="156676" y="108392"/>
                  <a:pt x="172819" y="108392"/>
                </a:cubicBezTo>
                <a:cubicBezTo>
                  <a:pt x="180909" y="108392"/>
                  <a:pt x="187462" y="101839"/>
                  <a:pt x="187462" y="93749"/>
                </a:cubicBezTo>
                <a:cubicBezTo>
                  <a:pt x="187462" y="85659"/>
                  <a:pt x="180909" y="79107"/>
                  <a:pt x="172819" y="79107"/>
                </a:cubicBezTo>
                <a:cubicBezTo>
                  <a:pt x="156676" y="79107"/>
                  <a:pt x="148622" y="59595"/>
                  <a:pt x="160007" y="48174"/>
                </a:cubicBezTo>
                <a:cubicBezTo>
                  <a:pt x="165717" y="42463"/>
                  <a:pt x="165717" y="33202"/>
                  <a:pt x="160007" y="27455"/>
                </a:cubicBezTo>
                <a:cubicBezTo>
                  <a:pt x="154296" y="21708"/>
                  <a:pt x="145035" y="21744"/>
                  <a:pt x="139288" y="27455"/>
                </a:cubicBezTo>
                <a:cubicBezTo>
                  <a:pt x="127866" y="38839"/>
                  <a:pt x="108355" y="30786"/>
                  <a:pt x="108355" y="14643"/>
                </a:cubicBezTo>
                <a:close/>
                <a:moveTo>
                  <a:pt x="58570" y="81998"/>
                </a:moveTo>
                <a:cubicBezTo>
                  <a:pt x="58570" y="75533"/>
                  <a:pt x="63819" y="70284"/>
                  <a:pt x="70284" y="70284"/>
                </a:cubicBezTo>
                <a:cubicBezTo>
                  <a:pt x="76750" y="70284"/>
                  <a:pt x="81998" y="75533"/>
                  <a:pt x="81998" y="81998"/>
                </a:cubicBezTo>
                <a:cubicBezTo>
                  <a:pt x="81998" y="88464"/>
                  <a:pt x="76750" y="93713"/>
                  <a:pt x="70284" y="93713"/>
                </a:cubicBezTo>
                <a:cubicBezTo>
                  <a:pt x="63819" y="93713"/>
                  <a:pt x="58570" y="88464"/>
                  <a:pt x="58570" y="81998"/>
                </a:cubicBezTo>
                <a:close/>
                <a:moveTo>
                  <a:pt x="117141" y="93713"/>
                </a:moveTo>
                <a:cubicBezTo>
                  <a:pt x="123606" y="93713"/>
                  <a:pt x="128855" y="98961"/>
                  <a:pt x="128855" y="105427"/>
                </a:cubicBezTo>
                <a:cubicBezTo>
                  <a:pt x="128855" y="111892"/>
                  <a:pt x="123606" y="117141"/>
                  <a:pt x="117141" y="117141"/>
                </a:cubicBezTo>
                <a:cubicBezTo>
                  <a:pt x="110675" y="117141"/>
                  <a:pt x="105427" y="111892"/>
                  <a:pt x="105427" y="105427"/>
                </a:cubicBezTo>
                <a:cubicBezTo>
                  <a:pt x="105427" y="98961"/>
                  <a:pt x="110675" y="93713"/>
                  <a:pt x="117141" y="93713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4911474" y="3485756"/>
            <a:ext cx="487305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DDC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602222" y="3823121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กรมควบคุมโรค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602222" y="4085516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R506 Surveillance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602222" y="4272822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DDS System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602222" y="4460131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Digital Disease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192467" y="3335816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8192467" y="3335816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8384577" y="3523241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11714" y="11714"/>
                </a:moveTo>
                <a:cubicBezTo>
                  <a:pt x="18193" y="11714"/>
                  <a:pt x="23428" y="16949"/>
                  <a:pt x="23428" y="23428"/>
                </a:cubicBezTo>
                <a:lnTo>
                  <a:pt x="23428" y="146426"/>
                </a:lnTo>
                <a:cubicBezTo>
                  <a:pt x="23428" y="149647"/>
                  <a:pt x="26064" y="152283"/>
                  <a:pt x="29285" y="152283"/>
                </a:cubicBezTo>
                <a:lnTo>
                  <a:pt x="175711" y="152283"/>
                </a:lnTo>
                <a:cubicBezTo>
                  <a:pt x="182190" y="152283"/>
                  <a:pt x="187425" y="157518"/>
                  <a:pt x="187425" y="163997"/>
                </a:cubicBezTo>
                <a:cubicBezTo>
                  <a:pt x="187425" y="170476"/>
                  <a:pt x="182190" y="175711"/>
                  <a:pt x="175711" y="175711"/>
                </a:cubicBezTo>
                <a:lnTo>
                  <a:pt x="29285" y="175711"/>
                </a:lnTo>
                <a:cubicBezTo>
                  <a:pt x="13105" y="175711"/>
                  <a:pt x="0" y="162606"/>
                  <a:pt x="0" y="146426"/>
                </a:cubicBezTo>
                <a:lnTo>
                  <a:pt x="0" y="23428"/>
                </a:lnTo>
                <a:cubicBezTo>
                  <a:pt x="0" y="16949"/>
                  <a:pt x="5235" y="11714"/>
                  <a:pt x="11714" y="11714"/>
                </a:cubicBezTo>
                <a:close/>
                <a:moveTo>
                  <a:pt x="46856" y="35142"/>
                </a:moveTo>
                <a:cubicBezTo>
                  <a:pt x="46856" y="28663"/>
                  <a:pt x="52091" y="23428"/>
                  <a:pt x="58570" y="23428"/>
                </a:cubicBezTo>
                <a:lnTo>
                  <a:pt x="128855" y="23428"/>
                </a:lnTo>
                <a:cubicBezTo>
                  <a:pt x="135334" y="23428"/>
                  <a:pt x="140569" y="28663"/>
                  <a:pt x="140569" y="35142"/>
                </a:cubicBezTo>
                <a:cubicBezTo>
                  <a:pt x="140569" y="41622"/>
                  <a:pt x="135334" y="46856"/>
                  <a:pt x="128855" y="46856"/>
                </a:cubicBezTo>
                <a:lnTo>
                  <a:pt x="58570" y="46856"/>
                </a:lnTo>
                <a:cubicBezTo>
                  <a:pt x="52091" y="46856"/>
                  <a:pt x="46856" y="41622"/>
                  <a:pt x="46856" y="35142"/>
                </a:cubicBezTo>
                <a:close/>
                <a:moveTo>
                  <a:pt x="58570" y="64427"/>
                </a:moveTo>
                <a:lnTo>
                  <a:pt x="105427" y="64427"/>
                </a:lnTo>
                <a:cubicBezTo>
                  <a:pt x="111906" y="64427"/>
                  <a:pt x="117141" y="69662"/>
                  <a:pt x="117141" y="76141"/>
                </a:cubicBezTo>
                <a:cubicBezTo>
                  <a:pt x="117141" y="82621"/>
                  <a:pt x="111906" y="87855"/>
                  <a:pt x="105427" y="87855"/>
                </a:cubicBezTo>
                <a:lnTo>
                  <a:pt x="58570" y="87855"/>
                </a:lnTo>
                <a:cubicBezTo>
                  <a:pt x="52091" y="87855"/>
                  <a:pt x="46856" y="82621"/>
                  <a:pt x="46856" y="76141"/>
                </a:cubicBezTo>
                <a:cubicBezTo>
                  <a:pt x="46856" y="69662"/>
                  <a:pt x="52091" y="64427"/>
                  <a:pt x="58570" y="64427"/>
                </a:cubicBezTo>
                <a:close/>
                <a:moveTo>
                  <a:pt x="58570" y="105427"/>
                </a:moveTo>
                <a:lnTo>
                  <a:pt x="152283" y="105427"/>
                </a:lnTo>
                <a:cubicBezTo>
                  <a:pt x="158762" y="105427"/>
                  <a:pt x="163997" y="110661"/>
                  <a:pt x="163997" y="117141"/>
                </a:cubicBezTo>
                <a:cubicBezTo>
                  <a:pt x="163997" y="123620"/>
                  <a:pt x="158762" y="128855"/>
                  <a:pt x="152283" y="128855"/>
                </a:cubicBezTo>
                <a:lnTo>
                  <a:pt x="58570" y="128855"/>
                </a:lnTo>
                <a:cubicBezTo>
                  <a:pt x="52091" y="128855"/>
                  <a:pt x="46856" y="123620"/>
                  <a:pt x="46856" y="117141"/>
                </a:cubicBezTo>
                <a:cubicBezTo>
                  <a:pt x="46856" y="110661"/>
                  <a:pt x="52091" y="105427"/>
                  <a:pt x="58570" y="10542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670401" y="3485756"/>
            <a:ext cx="45919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NSO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361149" y="3823121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สำนักงานสถิติแห่งชาติ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61149" y="4085516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Health Behavior Survey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61149" y="4272822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Health &amp; Welfare Survey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361149" y="4460131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Population Data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433540" y="4872349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4433540" y="4872349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4637365" y="5059774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105427" y="0"/>
                </a:moveTo>
                <a:lnTo>
                  <a:pt x="46856" y="0"/>
                </a:lnTo>
                <a:cubicBezTo>
                  <a:pt x="40377" y="0"/>
                  <a:pt x="35142" y="5235"/>
                  <a:pt x="35142" y="11714"/>
                </a:cubicBezTo>
                <a:cubicBezTo>
                  <a:pt x="35142" y="18193"/>
                  <a:pt x="40377" y="23428"/>
                  <a:pt x="46856" y="23428"/>
                </a:cubicBezTo>
                <a:lnTo>
                  <a:pt x="46856" y="78887"/>
                </a:lnTo>
                <a:lnTo>
                  <a:pt x="2745" y="156053"/>
                </a:lnTo>
                <a:cubicBezTo>
                  <a:pt x="952" y="159238"/>
                  <a:pt x="0" y="162789"/>
                  <a:pt x="0" y="166450"/>
                </a:cubicBezTo>
                <a:cubicBezTo>
                  <a:pt x="0" y="178054"/>
                  <a:pt x="9371" y="187425"/>
                  <a:pt x="20975" y="187425"/>
                </a:cubicBezTo>
                <a:lnTo>
                  <a:pt x="143021" y="187425"/>
                </a:lnTo>
                <a:cubicBezTo>
                  <a:pt x="154589" y="187425"/>
                  <a:pt x="163997" y="178054"/>
                  <a:pt x="163997" y="166450"/>
                </a:cubicBezTo>
                <a:cubicBezTo>
                  <a:pt x="163997" y="162789"/>
                  <a:pt x="163045" y="159201"/>
                  <a:pt x="161251" y="156053"/>
                </a:cubicBezTo>
                <a:lnTo>
                  <a:pt x="117141" y="78887"/>
                </a:lnTo>
                <a:lnTo>
                  <a:pt x="117141" y="23428"/>
                </a:lnTo>
                <a:cubicBezTo>
                  <a:pt x="123620" y="23428"/>
                  <a:pt x="128855" y="18193"/>
                  <a:pt x="128855" y="11714"/>
                </a:cubicBezTo>
                <a:cubicBezTo>
                  <a:pt x="128855" y="5235"/>
                  <a:pt x="123620" y="0"/>
                  <a:pt x="117141" y="0"/>
                </a:cubicBezTo>
                <a:lnTo>
                  <a:pt x="105427" y="0"/>
                </a:lnTo>
                <a:close/>
                <a:moveTo>
                  <a:pt x="70284" y="78887"/>
                </a:moveTo>
                <a:lnTo>
                  <a:pt x="70284" y="23428"/>
                </a:lnTo>
                <a:lnTo>
                  <a:pt x="93713" y="23428"/>
                </a:lnTo>
                <a:lnTo>
                  <a:pt x="93713" y="78887"/>
                </a:lnTo>
                <a:cubicBezTo>
                  <a:pt x="93713" y="82950"/>
                  <a:pt x="94774" y="86977"/>
                  <a:pt x="96787" y="90528"/>
                </a:cubicBezTo>
                <a:lnTo>
                  <a:pt x="112016" y="117141"/>
                </a:lnTo>
                <a:lnTo>
                  <a:pt x="51981" y="117141"/>
                </a:lnTo>
                <a:lnTo>
                  <a:pt x="67209" y="90528"/>
                </a:lnTo>
                <a:cubicBezTo>
                  <a:pt x="69223" y="86977"/>
                  <a:pt x="70284" y="82987"/>
                  <a:pt x="70284" y="78887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4911474" y="5022289"/>
            <a:ext cx="927754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HSRI-IHPP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602222" y="5359654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สถาบันวิจัยระบบสาธารณสุข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602222" y="5622049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ThaiHealthStat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02222" y="5809358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NHA (บัญชีสุขภาพ)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602222" y="5996666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BOD (ภาระโรค)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92467" y="4872349"/>
            <a:ext cx="3626675" cy="1424430"/>
          </a:xfrm>
          <a:custGeom>
            <a:avLst/>
            <a:gdLst/>
            <a:ahLst/>
            <a:cxnLst/>
            <a:rect l="l" t="t" r="r" b="b"/>
            <a:pathLst>
              <a:path w="3626675" h="1424430">
                <a:moveTo>
                  <a:pt x="0" y="0"/>
                </a:moveTo>
                <a:lnTo>
                  <a:pt x="3626675" y="0"/>
                </a:lnTo>
                <a:lnTo>
                  <a:pt x="362667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8192467" y="4872349"/>
            <a:ext cx="37485" cy="1424430"/>
          </a:xfrm>
          <a:custGeom>
            <a:avLst/>
            <a:gdLst/>
            <a:ahLst/>
            <a:cxnLst/>
            <a:rect l="l" t="t" r="r" b="b"/>
            <a:pathLst>
              <a:path w="37485" h="1424430">
                <a:moveTo>
                  <a:pt x="0" y="0"/>
                </a:moveTo>
                <a:lnTo>
                  <a:pt x="37485" y="0"/>
                </a:lnTo>
                <a:lnTo>
                  <a:pt x="37485" y="1424430"/>
                </a:lnTo>
                <a:lnTo>
                  <a:pt x="0" y="142443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8384577" y="5059774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128818" y="102498"/>
                </a:moveTo>
                <a:lnTo>
                  <a:pt x="58936" y="102498"/>
                </a:lnTo>
                <a:cubicBezTo>
                  <a:pt x="59998" y="126109"/>
                  <a:pt x="65233" y="147853"/>
                  <a:pt x="72664" y="163777"/>
                </a:cubicBezTo>
                <a:cubicBezTo>
                  <a:pt x="76837" y="172746"/>
                  <a:pt x="81340" y="179079"/>
                  <a:pt x="85513" y="182959"/>
                </a:cubicBezTo>
                <a:cubicBezTo>
                  <a:pt x="89613" y="186803"/>
                  <a:pt x="92431" y="187425"/>
                  <a:pt x="93896" y="187425"/>
                </a:cubicBezTo>
                <a:cubicBezTo>
                  <a:pt x="95360" y="187425"/>
                  <a:pt x="98179" y="186803"/>
                  <a:pt x="102278" y="182959"/>
                </a:cubicBezTo>
                <a:cubicBezTo>
                  <a:pt x="106452" y="179079"/>
                  <a:pt x="110954" y="172709"/>
                  <a:pt x="115127" y="163777"/>
                </a:cubicBezTo>
                <a:cubicBezTo>
                  <a:pt x="122558" y="147853"/>
                  <a:pt x="127793" y="126109"/>
                  <a:pt x="128855" y="102498"/>
                </a:cubicBezTo>
                <a:close/>
                <a:moveTo>
                  <a:pt x="58900" y="84927"/>
                </a:moveTo>
                <a:lnTo>
                  <a:pt x="128782" y="84927"/>
                </a:lnTo>
                <a:cubicBezTo>
                  <a:pt x="127757" y="61316"/>
                  <a:pt x="122522" y="39572"/>
                  <a:pt x="115091" y="23648"/>
                </a:cubicBezTo>
                <a:cubicBezTo>
                  <a:pt x="110918" y="14716"/>
                  <a:pt x="106415" y="8346"/>
                  <a:pt x="102242" y="4466"/>
                </a:cubicBezTo>
                <a:cubicBezTo>
                  <a:pt x="98142" y="622"/>
                  <a:pt x="95323" y="0"/>
                  <a:pt x="93859" y="0"/>
                </a:cubicBezTo>
                <a:cubicBezTo>
                  <a:pt x="92395" y="0"/>
                  <a:pt x="89576" y="622"/>
                  <a:pt x="85476" y="4466"/>
                </a:cubicBezTo>
                <a:cubicBezTo>
                  <a:pt x="81303" y="8346"/>
                  <a:pt x="76800" y="14716"/>
                  <a:pt x="72627" y="23648"/>
                </a:cubicBezTo>
                <a:cubicBezTo>
                  <a:pt x="65196" y="39572"/>
                  <a:pt x="59961" y="61316"/>
                  <a:pt x="58900" y="84927"/>
                </a:cubicBezTo>
                <a:close/>
                <a:moveTo>
                  <a:pt x="41329" y="84927"/>
                </a:moveTo>
                <a:cubicBezTo>
                  <a:pt x="42610" y="53592"/>
                  <a:pt x="50700" y="24490"/>
                  <a:pt x="62524" y="5381"/>
                </a:cubicBezTo>
                <a:cubicBezTo>
                  <a:pt x="28809" y="17315"/>
                  <a:pt x="3990" y="48028"/>
                  <a:pt x="549" y="84927"/>
                </a:cubicBezTo>
                <a:lnTo>
                  <a:pt x="41329" y="84927"/>
                </a:lnTo>
                <a:close/>
                <a:moveTo>
                  <a:pt x="549" y="102498"/>
                </a:moveTo>
                <a:cubicBezTo>
                  <a:pt x="3990" y="139397"/>
                  <a:pt x="28809" y="170110"/>
                  <a:pt x="62524" y="182044"/>
                </a:cubicBezTo>
                <a:cubicBezTo>
                  <a:pt x="50700" y="162935"/>
                  <a:pt x="42610" y="133833"/>
                  <a:pt x="41329" y="102498"/>
                </a:cubicBezTo>
                <a:lnTo>
                  <a:pt x="549" y="102498"/>
                </a:lnTo>
                <a:close/>
                <a:moveTo>
                  <a:pt x="146389" y="102498"/>
                </a:moveTo>
                <a:cubicBezTo>
                  <a:pt x="145108" y="133833"/>
                  <a:pt x="137018" y="162935"/>
                  <a:pt x="125194" y="182044"/>
                </a:cubicBezTo>
                <a:cubicBezTo>
                  <a:pt x="158909" y="170074"/>
                  <a:pt x="183728" y="139397"/>
                  <a:pt x="187169" y="102498"/>
                </a:cubicBezTo>
                <a:lnTo>
                  <a:pt x="146389" y="102498"/>
                </a:lnTo>
                <a:close/>
                <a:moveTo>
                  <a:pt x="187169" y="84927"/>
                </a:moveTo>
                <a:cubicBezTo>
                  <a:pt x="183728" y="48028"/>
                  <a:pt x="158909" y="17315"/>
                  <a:pt x="125194" y="5381"/>
                </a:cubicBezTo>
                <a:cubicBezTo>
                  <a:pt x="137018" y="24490"/>
                  <a:pt x="145108" y="53592"/>
                  <a:pt x="146389" y="84927"/>
                </a:cubicBezTo>
                <a:lnTo>
                  <a:pt x="187169" y="84927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8670401" y="5022289"/>
            <a:ext cx="104020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International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361149" y="5359654"/>
            <a:ext cx="337365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แหล่งข้อมูลระหว่างประเทศ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361149" y="5622049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WHO GHO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361149" y="5809358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World Bank WDI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361149" y="5996666"/>
            <a:ext cx="3364280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Open Data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393593" y="6446367"/>
            <a:ext cx="11423557" cy="412335"/>
          </a:xfrm>
          <a:custGeom>
            <a:avLst/>
            <a:gdLst/>
            <a:ahLst/>
            <a:cxnLst/>
            <a:rect l="l" t="t" r="r" b="b"/>
            <a:pathLst>
              <a:path w="11423557" h="412335">
                <a:moveTo>
                  <a:pt x="0" y="0"/>
                </a:moveTo>
                <a:lnTo>
                  <a:pt x="11423557" y="0"/>
                </a:lnTo>
                <a:lnTo>
                  <a:pt x="11423557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Shape 66"/>
          <p:cNvSpPr/>
          <p:nvPr/>
        </p:nvSpPr>
        <p:spPr>
          <a:xfrm>
            <a:off x="393593" y="6446367"/>
            <a:ext cx="37485" cy="412335"/>
          </a:xfrm>
          <a:custGeom>
            <a:avLst/>
            <a:gdLst/>
            <a:ahLst/>
            <a:cxnLst/>
            <a:rect l="l" t="t" r="r" b="b"/>
            <a:pathLst>
              <a:path w="37485" h="412335">
                <a:moveTo>
                  <a:pt x="0" y="0"/>
                </a:moveTo>
                <a:lnTo>
                  <a:pt x="37485" y="0"/>
                </a:lnTo>
                <a:lnTo>
                  <a:pt x="37485" y="412335"/>
                </a:lnTo>
                <a:lnTo>
                  <a:pt x="0" y="41233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Shape 67"/>
          <p:cNvSpPr/>
          <p:nvPr/>
        </p:nvSpPr>
        <p:spPr>
          <a:xfrm>
            <a:off x="543533" y="6603805"/>
            <a:ext cx="131198" cy="131198"/>
          </a:xfrm>
          <a:custGeom>
            <a:avLst/>
            <a:gdLst/>
            <a:ahLst/>
            <a:cxnLst/>
            <a:rect l="l" t="t" r="r" b="b"/>
            <a:pathLst>
              <a:path w="131198" h="131198">
                <a:moveTo>
                  <a:pt x="65599" y="131198"/>
                </a:moveTo>
                <a:cubicBezTo>
                  <a:pt x="101804" y="131198"/>
                  <a:pt x="131198" y="101804"/>
                  <a:pt x="131198" y="65599"/>
                </a:cubicBezTo>
                <a:cubicBezTo>
                  <a:pt x="131198" y="29394"/>
                  <a:pt x="101804" y="0"/>
                  <a:pt x="65599" y="0"/>
                </a:cubicBezTo>
                <a:cubicBezTo>
                  <a:pt x="29394" y="0"/>
                  <a:pt x="0" y="29394"/>
                  <a:pt x="0" y="65599"/>
                </a:cubicBezTo>
                <a:cubicBezTo>
                  <a:pt x="0" y="101804"/>
                  <a:pt x="29394" y="131198"/>
                  <a:pt x="65599" y="131198"/>
                </a:cubicBezTo>
                <a:close/>
                <a:moveTo>
                  <a:pt x="57399" y="40999"/>
                </a:moveTo>
                <a:cubicBezTo>
                  <a:pt x="57399" y="36474"/>
                  <a:pt x="61073" y="32799"/>
                  <a:pt x="65599" y="32799"/>
                </a:cubicBezTo>
                <a:cubicBezTo>
                  <a:pt x="70124" y="32799"/>
                  <a:pt x="73799" y="36474"/>
                  <a:pt x="73799" y="40999"/>
                </a:cubicBezTo>
                <a:cubicBezTo>
                  <a:pt x="73799" y="45525"/>
                  <a:pt x="70124" y="49199"/>
                  <a:pt x="65599" y="49199"/>
                </a:cubicBezTo>
                <a:cubicBezTo>
                  <a:pt x="61073" y="49199"/>
                  <a:pt x="57399" y="45525"/>
                  <a:pt x="57399" y="40999"/>
                </a:cubicBezTo>
                <a:close/>
                <a:moveTo>
                  <a:pt x="55349" y="57399"/>
                </a:moveTo>
                <a:lnTo>
                  <a:pt x="67649" y="57399"/>
                </a:lnTo>
                <a:cubicBezTo>
                  <a:pt x="71057" y="57399"/>
                  <a:pt x="73799" y="60141"/>
                  <a:pt x="73799" y="63549"/>
                </a:cubicBezTo>
                <a:lnTo>
                  <a:pt x="73799" y="86098"/>
                </a:lnTo>
                <a:lnTo>
                  <a:pt x="75849" y="86098"/>
                </a:lnTo>
                <a:cubicBezTo>
                  <a:pt x="79257" y="86098"/>
                  <a:pt x="81998" y="88840"/>
                  <a:pt x="81998" y="92248"/>
                </a:cubicBezTo>
                <a:cubicBezTo>
                  <a:pt x="81998" y="95656"/>
                  <a:pt x="79257" y="98398"/>
                  <a:pt x="75849" y="98398"/>
                </a:cubicBezTo>
                <a:lnTo>
                  <a:pt x="55349" y="98398"/>
                </a:lnTo>
                <a:cubicBezTo>
                  <a:pt x="51941" y="98398"/>
                  <a:pt x="49199" y="95656"/>
                  <a:pt x="49199" y="92248"/>
                </a:cubicBezTo>
                <a:cubicBezTo>
                  <a:pt x="49199" y="88840"/>
                  <a:pt x="51941" y="86098"/>
                  <a:pt x="55349" y="86098"/>
                </a:cubicBezTo>
                <a:lnTo>
                  <a:pt x="61499" y="86098"/>
                </a:lnTo>
                <a:lnTo>
                  <a:pt x="61499" y="69699"/>
                </a:lnTo>
                <a:lnTo>
                  <a:pt x="55349" y="69699"/>
                </a:lnTo>
                <a:cubicBezTo>
                  <a:pt x="51941" y="69699"/>
                  <a:pt x="49199" y="66957"/>
                  <a:pt x="49199" y="63549"/>
                </a:cubicBezTo>
                <a:cubicBezTo>
                  <a:pt x="49199" y="60141"/>
                  <a:pt x="51941" y="57399"/>
                  <a:pt x="55349" y="5739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748793" y="6558822"/>
            <a:ext cx="11021501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หมายเหตุ:</a:t>
            </a:r>
            <a:r>
              <a:rPr lang="en-US" sz="1033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แต่ละแหล่งข้อมูลมีจุดแข็งและข้อจำกัดที่แตกต่างกัน การเลือกใช้ต้องพิจารณาตามวัตถุประสงค์ของการวิเคราะห์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MOPH Public Health Statistics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แหล่งสถิติสรุปภาพรวมสุขภาพประเทศรายปี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6762750" cy="2152650"/>
          </a:xfrm>
          <a:custGeom>
            <a:avLst/>
            <a:gdLst/>
            <a:ahLst/>
            <a:cxnLst/>
            <a:rect l="l" t="t" r="r" b="b"/>
            <a:pathLst>
              <a:path w="6762750" h="2152650">
                <a:moveTo>
                  <a:pt x="0" y="0"/>
                </a:moveTo>
                <a:lnTo>
                  <a:pt x="6762750" y="0"/>
                </a:lnTo>
                <a:lnTo>
                  <a:pt x="6762750" y="2152650"/>
                </a:lnTo>
                <a:lnTo>
                  <a:pt x="0" y="21526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2152650"/>
          </a:xfrm>
          <a:custGeom>
            <a:avLst/>
            <a:gdLst/>
            <a:ahLst/>
            <a:cxnLst/>
            <a:rect l="l" t="t" r="r" b="b"/>
            <a:pathLst>
              <a:path w="38100" h="2152650">
                <a:moveTo>
                  <a:pt x="0" y="0"/>
                </a:moveTo>
                <a:lnTo>
                  <a:pt x="38100" y="0"/>
                </a:lnTo>
                <a:lnTo>
                  <a:pt x="38100" y="2152650"/>
                </a:lnTo>
                <a:lnTo>
                  <a:pt x="0" y="21526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57225" y="203454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04875" y="2019300"/>
            <a:ext cx="616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ลักษณะสำคัญ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400300"/>
            <a:ext cx="6438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เป็นเอกสารสถิติสุขภาพที่จัดทำเป็นรายปีโดยกระทรวงสาธารณสุข ใช้เป็นฐานการอ้างอิงภาพรวมสุขภาพของประเทศไทย ประกอบด้วยตัวชี้วัดสำคัญที่ครอบคลุมทุกมิติของระบบสาธารณสุข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3410" y="3051810"/>
            <a:ext cx="3112770" cy="731520"/>
          </a:xfrm>
          <a:custGeom>
            <a:avLst/>
            <a:gdLst/>
            <a:ahLst/>
            <a:cxnLst/>
            <a:rect l="l" t="t" r="r" b="b"/>
            <a:pathLst>
              <a:path w="3112770" h="731520">
                <a:moveTo>
                  <a:pt x="0" y="0"/>
                </a:moveTo>
                <a:lnTo>
                  <a:pt x="3112770" y="0"/>
                </a:lnTo>
                <a:lnTo>
                  <a:pt x="3112770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31520" y="3169920"/>
            <a:ext cx="2990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รายปี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1520" y="3474602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จัดทำทุกปี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1910" y="3051810"/>
            <a:ext cx="3112770" cy="731520"/>
          </a:xfrm>
          <a:custGeom>
            <a:avLst/>
            <a:gdLst/>
            <a:ahLst/>
            <a:cxnLst/>
            <a:rect l="l" t="t" r="r" b="b"/>
            <a:pathLst>
              <a:path w="3112770" h="731520">
                <a:moveTo>
                  <a:pt x="0" y="0"/>
                </a:moveTo>
                <a:lnTo>
                  <a:pt x="3112770" y="0"/>
                </a:lnTo>
                <a:lnTo>
                  <a:pt x="3112770" y="731520"/>
                </a:lnTo>
                <a:lnTo>
                  <a:pt x="0" y="7315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970020" y="3169920"/>
            <a:ext cx="2990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ครอบคลุม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970020" y="3474602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ทุกมิติสุขภาพ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129922"/>
            <a:ext cx="6762750" cy="2362200"/>
          </a:xfrm>
          <a:custGeom>
            <a:avLst/>
            <a:gdLst/>
            <a:ahLst/>
            <a:cxnLst/>
            <a:rect l="l" t="t" r="r" b="b"/>
            <a:pathLst>
              <a:path w="6762750" h="2362200">
                <a:moveTo>
                  <a:pt x="0" y="0"/>
                </a:moveTo>
                <a:lnTo>
                  <a:pt x="6762750" y="0"/>
                </a:lnTo>
                <a:lnTo>
                  <a:pt x="676275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00050" y="4129922"/>
            <a:ext cx="38100" cy="2362200"/>
          </a:xfrm>
          <a:custGeom>
            <a:avLst/>
            <a:gdLst/>
            <a:ahLst/>
            <a:cxnLst/>
            <a:rect l="l" t="t" r="r" b="b"/>
            <a:pathLst>
              <a:path w="38100" h="2362200">
                <a:moveTo>
                  <a:pt x="0" y="0"/>
                </a:moveTo>
                <a:lnTo>
                  <a:pt x="38100" y="0"/>
                </a:lnTo>
                <a:lnTo>
                  <a:pt x="381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33413" y="433566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83" y="17859"/>
                </a:moveTo>
                <a:cubicBezTo>
                  <a:pt x="9934" y="17859"/>
                  <a:pt x="5953" y="21841"/>
                  <a:pt x="5953" y="26789"/>
                </a:cubicBezTo>
                <a:lnTo>
                  <a:pt x="5953" y="44648"/>
                </a:lnTo>
                <a:cubicBezTo>
                  <a:pt x="5953" y="49597"/>
                  <a:pt x="9934" y="53578"/>
                  <a:pt x="14883" y="53578"/>
                </a:cubicBezTo>
                <a:lnTo>
                  <a:pt x="32742" y="53578"/>
                </a:lnTo>
                <a:cubicBezTo>
                  <a:pt x="37691" y="53578"/>
                  <a:pt x="41672" y="49597"/>
                  <a:pt x="41672" y="44648"/>
                </a:cubicBezTo>
                <a:lnTo>
                  <a:pt x="41672" y="26789"/>
                </a:lnTo>
                <a:cubicBezTo>
                  <a:pt x="41672" y="21841"/>
                  <a:pt x="37691" y="17859"/>
                  <a:pt x="32742" y="17859"/>
                </a:cubicBezTo>
                <a:lnTo>
                  <a:pt x="14883" y="17859"/>
                </a:lnTo>
                <a:close/>
                <a:moveTo>
                  <a:pt x="71438" y="23812"/>
                </a:moveTo>
                <a:cubicBezTo>
                  <a:pt x="64852" y="23812"/>
                  <a:pt x="59531" y="29133"/>
                  <a:pt x="59531" y="35719"/>
                </a:cubicBezTo>
                <a:cubicBezTo>
                  <a:pt x="59531" y="42304"/>
                  <a:pt x="64852" y="47625"/>
                  <a:pt x="71438" y="47625"/>
                </a:cubicBezTo>
                <a:lnTo>
                  <a:pt x="178594" y="47625"/>
                </a:lnTo>
                <a:cubicBezTo>
                  <a:pt x="185179" y="47625"/>
                  <a:pt x="190500" y="42304"/>
                  <a:pt x="190500" y="35719"/>
                </a:cubicBezTo>
                <a:cubicBezTo>
                  <a:pt x="190500" y="29133"/>
                  <a:pt x="185179" y="23812"/>
                  <a:pt x="178594" y="23812"/>
                </a:cubicBezTo>
                <a:lnTo>
                  <a:pt x="71438" y="23812"/>
                </a:lnTo>
                <a:close/>
                <a:moveTo>
                  <a:pt x="71438" y="83344"/>
                </a:moveTo>
                <a:cubicBezTo>
                  <a:pt x="64852" y="83344"/>
                  <a:pt x="59531" y="88664"/>
                  <a:pt x="59531" y="95250"/>
                </a:cubicBezTo>
                <a:cubicBezTo>
                  <a:pt x="59531" y="101836"/>
                  <a:pt x="64852" y="107156"/>
                  <a:pt x="71438" y="107156"/>
                </a:cubicBezTo>
                <a:lnTo>
                  <a:pt x="178594" y="107156"/>
                </a:lnTo>
                <a:cubicBezTo>
                  <a:pt x="185179" y="107156"/>
                  <a:pt x="190500" y="101836"/>
                  <a:pt x="190500" y="95250"/>
                </a:cubicBezTo>
                <a:cubicBezTo>
                  <a:pt x="190500" y="88664"/>
                  <a:pt x="185179" y="83344"/>
                  <a:pt x="178594" y="83344"/>
                </a:cubicBezTo>
                <a:lnTo>
                  <a:pt x="71438" y="83344"/>
                </a:lnTo>
                <a:close/>
                <a:moveTo>
                  <a:pt x="71438" y="142875"/>
                </a:moveTo>
                <a:cubicBezTo>
                  <a:pt x="64852" y="142875"/>
                  <a:pt x="59531" y="148196"/>
                  <a:pt x="59531" y="154781"/>
                </a:cubicBezTo>
                <a:cubicBezTo>
                  <a:pt x="59531" y="161367"/>
                  <a:pt x="64852" y="166688"/>
                  <a:pt x="71438" y="166688"/>
                </a:cubicBez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ubicBezTo>
                  <a:pt x="190500" y="148196"/>
                  <a:pt x="185179" y="142875"/>
                  <a:pt x="178594" y="142875"/>
                </a:cubicBezTo>
                <a:lnTo>
                  <a:pt x="71438" y="142875"/>
                </a:lnTo>
                <a:close/>
                <a:moveTo>
                  <a:pt x="5953" y="86320"/>
                </a:moveTo>
                <a:lnTo>
                  <a:pt x="5953" y="104180"/>
                </a:lnTo>
                <a:cubicBezTo>
                  <a:pt x="5953" y="109128"/>
                  <a:pt x="9934" y="113109"/>
                  <a:pt x="14883" y="113109"/>
                </a:cubicBezTo>
                <a:lnTo>
                  <a:pt x="32742" y="113109"/>
                </a:lnTo>
                <a:cubicBezTo>
                  <a:pt x="37691" y="113109"/>
                  <a:pt x="41672" y="109128"/>
                  <a:pt x="41672" y="104180"/>
                </a:cubicBezTo>
                <a:lnTo>
                  <a:pt x="41672" y="86320"/>
                </a:lnTo>
                <a:cubicBezTo>
                  <a:pt x="41672" y="81372"/>
                  <a:pt x="37691" y="77391"/>
                  <a:pt x="32742" y="77391"/>
                </a:cubicBezTo>
                <a:lnTo>
                  <a:pt x="14883" y="77391"/>
                </a:lnTo>
                <a:cubicBezTo>
                  <a:pt x="9934" y="77391"/>
                  <a:pt x="5953" y="81372"/>
                  <a:pt x="5953" y="86320"/>
                </a:cubicBezTo>
                <a:close/>
                <a:moveTo>
                  <a:pt x="14883" y="136922"/>
                </a:moveTo>
                <a:cubicBezTo>
                  <a:pt x="9934" y="136922"/>
                  <a:pt x="5953" y="140903"/>
                  <a:pt x="5953" y="145852"/>
                </a:cubicBezTo>
                <a:lnTo>
                  <a:pt x="5953" y="163711"/>
                </a:lnTo>
                <a:cubicBezTo>
                  <a:pt x="5953" y="168659"/>
                  <a:pt x="9934" y="172641"/>
                  <a:pt x="14883" y="172641"/>
                </a:cubicBezTo>
                <a:lnTo>
                  <a:pt x="32742" y="172641"/>
                </a:lnTo>
                <a:cubicBezTo>
                  <a:pt x="37691" y="172641"/>
                  <a:pt x="41672" y="168659"/>
                  <a:pt x="41672" y="163711"/>
                </a:cubicBezTo>
                <a:lnTo>
                  <a:pt x="41672" y="145852"/>
                </a:lnTo>
                <a:cubicBezTo>
                  <a:pt x="41672" y="140903"/>
                  <a:pt x="37691" y="136922"/>
                  <a:pt x="32742" y="136922"/>
                </a:cubicBezTo>
                <a:lnTo>
                  <a:pt x="14883" y="13692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04875" y="4320422"/>
            <a:ext cx="616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ตัวชี้วัดหลัก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8175" y="47204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76300" y="4701422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อัตราตาย (Mortality Rate)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95725" y="47204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133850" y="4701422"/>
            <a:ext cx="168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อัตราป่วย (Morbidity Rate)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8175" y="49871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76300" y="4968122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สถิติการใช้บริการสาธารณสุข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95725" y="49871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133850" y="4968122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ทรัพยากรสาธารณสุข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8175" y="52538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76300" y="5234822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ตัวชี้วัดสุขภาพจิต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95725" y="525387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133850" y="5234822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ตัวชี้วัดการป้องกันโรค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372350" y="1828800"/>
            <a:ext cx="4438650" cy="1905000"/>
          </a:xfrm>
          <a:custGeom>
            <a:avLst/>
            <a:gdLst/>
            <a:ahLst/>
            <a:cxnLst/>
            <a:rect l="l" t="t" r="r" b="b"/>
            <a:pathLst>
              <a:path w="4438650" h="1905000">
                <a:moveTo>
                  <a:pt x="0" y="0"/>
                </a:moveTo>
                <a:lnTo>
                  <a:pt x="4438650" y="0"/>
                </a:lnTo>
                <a:lnTo>
                  <a:pt x="4438650" y="1905000"/>
                </a:lnTo>
                <a:lnTo>
                  <a:pt x="0" y="19050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7372350" y="1828800"/>
            <a:ext cx="38100" cy="1905000"/>
          </a:xfrm>
          <a:custGeom>
            <a:avLst/>
            <a:gdLst/>
            <a:ahLst/>
            <a:cxnLst/>
            <a:rect l="l" t="t" r="r" b="b"/>
            <a:pathLst>
              <a:path w="38100" h="1905000">
                <a:moveTo>
                  <a:pt x="0" y="0"/>
                </a:moveTo>
                <a:lnTo>
                  <a:pt x="38100" y="0"/>
                </a:lnTo>
                <a:lnTo>
                  <a:pt x="38100" y="1905000"/>
                </a:lnTo>
                <a:lnTo>
                  <a:pt x="0" y="190500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7605713" y="20345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877175" y="2019300"/>
            <a:ext cx="3838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581900" y="2438400"/>
            <a:ext cx="180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772400" y="240030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อ้างอิงภาพรวมสุขภาพประเทศ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581900" y="2743200"/>
            <a:ext cx="180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772400" y="2705100"/>
            <a:ext cx="1628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ติดตามแนวโน้มตัวชี้วัดสำคัญ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581900" y="3048000"/>
            <a:ext cx="180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772400" y="3009900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เปรียบเทียบระหว่างจังหวัด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581900" y="3352800"/>
            <a:ext cx="180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▸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772400" y="3314700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วางแผนกลยุทธ์สาธารณสุข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353300" y="3886200"/>
            <a:ext cx="4457700" cy="1943100"/>
          </a:xfrm>
          <a:custGeom>
            <a:avLst/>
            <a:gdLst/>
            <a:ahLst/>
            <a:cxnLst/>
            <a:rect l="l" t="t" r="r" b="b"/>
            <a:pathLst>
              <a:path w="4457700" h="1943100">
                <a:moveTo>
                  <a:pt x="0" y="0"/>
                </a:moveTo>
                <a:lnTo>
                  <a:pt x="4457700" y="0"/>
                </a:lnTo>
                <a:lnTo>
                  <a:pt x="4457700" y="1943100"/>
                </a:lnTo>
                <a:lnTo>
                  <a:pt x="0" y="1943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7555706" y="409194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6083" y="35719"/>
                </a:moveTo>
                <a:cubicBezTo>
                  <a:pt x="149907" y="35719"/>
                  <a:pt x="143917" y="37393"/>
                  <a:pt x="138671" y="40444"/>
                </a:cubicBezTo>
                <a:cubicBezTo>
                  <a:pt x="132792" y="34491"/>
                  <a:pt x="125946" y="29505"/>
                  <a:pt x="118393" y="25747"/>
                </a:cubicBezTo>
                <a:cubicBezTo>
                  <a:pt x="128885" y="16818"/>
                  <a:pt x="142242" y="11906"/>
                  <a:pt x="156083" y="11906"/>
                </a:cubicBezTo>
                <a:cubicBezTo>
                  <a:pt x="188230" y="11906"/>
                  <a:pt x="214313" y="37951"/>
                  <a:pt x="214313" y="70135"/>
                </a:cubicBezTo>
                <a:cubicBezTo>
                  <a:pt x="214313" y="85576"/>
                  <a:pt x="208173" y="100385"/>
                  <a:pt x="197272" y="111286"/>
                </a:cubicBezTo>
                <a:lnTo>
                  <a:pt x="170817" y="137740"/>
                </a:lnTo>
                <a:cubicBezTo>
                  <a:pt x="159916" y="148642"/>
                  <a:pt x="145107" y="154781"/>
                  <a:pt x="129667" y="154781"/>
                </a:cubicBezTo>
                <a:cubicBezTo>
                  <a:pt x="97520" y="154781"/>
                  <a:pt x="71438" y="128736"/>
                  <a:pt x="71438" y="96552"/>
                </a:cubicBezTo>
                <a:cubicBezTo>
                  <a:pt x="71438" y="95994"/>
                  <a:pt x="71438" y="95436"/>
                  <a:pt x="71475" y="94878"/>
                </a:cubicBezTo>
                <a:cubicBezTo>
                  <a:pt x="71661" y="88292"/>
                  <a:pt x="77130" y="83121"/>
                  <a:pt x="83716" y="83307"/>
                </a:cubicBezTo>
                <a:cubicBezTo>
                  <a:pt x="90301" y="83493"/>
                  <a:pt x="95473" y="88962"/>
                  <a:pt x="95287" y="95548"/>
                </a:cubicBezTo>
                <a:cubicBezTo>
                  <a:pt x="95287" y="95883"/>
                  <a:pt x="95287" y="96217"/>
                  <a:pt x="95287" y="96515"/>
                </a:cubicBezTo>
                <a:cubicBezTo>
                  <a:pt x="95287" y="115528"/>
                  <a:pt x="110691" y="130932"/>
                  <a:pt x="129704" y="130932"/>
                </a:cubicBezTo>
                <a:cubicBezTo>
                  <a:pt x="138819" y="130932"/>
                  <a:pt x="147563" y="127322"/>
                  <a:pt x="154037" y="120848"/>
                </a:cubicBezTo>
                <a:lnTo>
                  <a:pt x="180491" y="94394"/>
                </a:lnTo>
                <a:cubicBezTo>
                  <a:pt x="186928" y="87957"/>
                  <a:pt x="190574" y="79177"/>
                  <a:pt x="190574" y="70061"/>
                </a:cubicBezTo>
                <a:cubicBezTo>
                  <a:pt x="190574" y="51048"/>
                  <a:pt x="175171" y="35644"/>
                  <a:pt x="156158" y="35644"/>
                </a:cubicBezTo>
                <a:close/>
                <a:moveTo>
                  <a:pt x="102394" y="64480"/>
                </a:moveTo>
                <a:cubicBezTo>
                  <a:pt x="101687" y="64182"/>
                  <a:pt x="100980" y="63773"/>
                  <a:pt x="100347" y="63326"/>
                </a:cubicBezTo>
                <a:cubicBezTo>
                  <a:pt x="95659" y="60908"/>
                  <a:pt x="90301" y="59531"/>
                  <a:pt x="84683" y="59531"/>
                </a:cubicBezTo>
                <a:cubicBezTo>
                  <a:pt x="75567" y="59531"/>
                  <a:pt x="66824" y="63140"/>
                  <a:pt x="60350" y="69614"/>
                </a:cubicBezTo>
                <a:lnTo>
                  <a:pt x="33896" y="96069"/>
                </a:lnTo>
                <a:cubicBezTo>
                  <a:pt x="27459" y="102505"/>
                  <a:pt x="23812" y="111286"/>
                  <a:pt x="23812" y="120402"/>
                </a:cubicBezTo>
                <a:cubicBezTo>
                  <a:pt x="23812" y="139415"/>
                  <a:pt x="39216" y="154818"/>
                  <a:pt x="58229" y="154818"/>
                </a:cubicBezTo>
                <a:cubicBezTo>
                  <a:pt x="64368" y="154818"/>
                  <a:pt x="70358" y="153181"/>
                  <a:pt x="75605" y="150130"/>
                </a:cubicBezTo>
                <a:cubicBezTo>
                  <a:pt x="81483" y="156083"/>
                  <a:pt x="88329" y="161069"/>
                  <a:pt x="95920" y="164827"/>
                </a:cubicBezTo>
                <a:cubicBezTo>
                  <a:pt x="85427" y="173720"/>
                  <a:pt x="72107" y="178668"/>
                  <a:pt x="58229" y="178668"/>
                </a:cubicBezTo>
                <a:cubicBezTo>
                  <a:pt x="26082" y="178668"/>
                  <a:pt x="0" y="152623"/>
                  <a:pt x="0" y="120439"/>
                </a:cubicBezTo>
                <a:cubicBezTo>
                  <a:pt x="0" y="104998"/>
                  <a:pt x="6139" y="90190"/>
                  <a:pt x="17041" y="79288"/>
                </a:cubicBezTo>
                <a:lnTo>
                  <a:pt x="43495" y="52834"/>
                </a:lnTo>
                <a:cubicBezTo>
                  <a:pt x="54397" y="41932"/>
                  <a:pt x="69205" y="35793"/>
                  <a:pt x="84646" y="35793"/>
                </a:cubicBezTo>
                <a:cubicBezTo>
                  <a:pt x="116867" y="35793"/>
                  <a:pt x="142875" y="62061"/>
                  <a:pt x="142875" y="94171"/>
                </a:cubicBezTo>
                <a:cubicBezTo>
                  <a:pt x="142875" y="94655"/>
                  <a:pt x="142875" y="95138"/>
                  <a:pt x="142875" y="95622"/>
                </a:cubicBezTo>
                <a:cubicBezTo>
                  <a:pt x="142726" y="102208"/>
                  <a:pt x="137257" y="107379"/>
                  <a:pt x="130671" y="107231"/>
                </a:cubicBezTo>
                <a:cubicBezTo>
                  <a:pt x="124085" y="107082"/>
                  <a:pt x="118914" y="101612"/>
                  <a:pt x="119063" y="95027"/>
                </a:cubicBezTo>
                <a:cubicBezTo>
                  <a:pt x="119063" y="94729"/>
                  <a:pt x="119063" y="94469"/>
                  <a:pt x="119063" y="94171"/>
                </a:cubicBezTo>
                <a:cubicBezTo>
                  <a:pt x="119063" y="81632"/>
                  <a:pt x="112365" y="70619"/>
                  <a:pt x="102394" y="6455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839075" y="4076700"/>
            <a:ext cx="3876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แหล่งข้อมูล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543800" y="4457700"/>
            <a:ext cx="4076700" cy="609600"/>
          </a:xfrm>
          <a:custGeom>
            <a:avLst/>
            <a:gdLst/>
            <a:ahLst/>
            <a:cxnLst/>
            <a:rect l="l" t="t" r="r" b="b"/>
            <a:pathLst>
              <a:path w="4076700" h="609600">
                <a:moveTo>
                  <a:pt x="0" y="0"/>
                </a:moveTo>
                <a:lnTo>
                  <a:pt x="4076700" y="0"/>
                </a:lnTo>
                <a:lnTo>
                  <a:pt x="40767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658100" y="4572000"/>
            <a:ext cx="3914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https://planning.anamai.moph.go.th/th/public-health-statistics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79519" y="522732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6669" y="0"/>
                </a:moveTo>
                <a:cubicBezTo>
                  <a:pt x="7475" y="0"/>
                  <a:pt x="0" y="7475"/>
                  <a:pt x="0" y="16669"/>
                </a:cubicBezTo>
                <a:lnTo>
                  <a:pt x="0" y="116681"/>
                </a:lnTo>
                <a:cubicBezTo>
                  <a:pt x="0" y="125875"/>
                  <a:pt x="7475" y="133350"/>
                  <a:pt x="16669" y="133350"/>
                </a:cubicBezTo>
                <a:lnTo>
                  <a:pt x="83344" y="133350"/>
                </a:lnTo>
                <a:cubicBezTo>
                  <a:pt x="92538" y="133350"/>
                  <a:pt x="100013" y="125875"/>
                  <a:pt x="100013" y="116681"/>
                </a:cubicBezTo>
                <a:lnTo>
                  <a:pt x="100013" y="16669"/>
                </a:lnTo>
                <a:cubicBezTo>
                  <a:pt x="100013" y="7475"/>
                  <a:pt x="92538" y="0"/>
                  <a:pt x="83344" y="0"/>
                </a:cubicBezTo>
                <a:lnTo>
                  <a:pt x="16669" y="0"/>
                </a:lnTo>
                <a:close/>
                <a:moveTo>
                  <a:pt x="45839" y="91678"/>
                </a:moveTo>
                <a:lnTo>
                  <a:pt x="54173" y="91678"/>
                </a:lnTo>
                <a:cubicBezTo>
                  <a:pt x="58783" y="91678"/>
                  <a:pt x="62508" y="95403"/>
                  <a:pt x="62508" y="100013"/>
                </a:cubicBezTo>
                <a:lnTo>
                  <a:pt x="62508" y="120848"/>
                </a:lnTo>
                <a:lnTo>
                  <a:pt x="37505" y="120848"/>
                </a:lnTo>
                <a:lnTo>
                  <a:pt x="37505" y="100013"/>
                </a:lnTo>
                <a:cubicBezTo>
                  <a:pt x="37505" y="95403"/>
                  <a:pt x="41229" y="91678"/>
                  <a:pt x="45839" y="91678"/>
                </a:cubicBezTo>
                <a:close/>
                <a:moveTo>
                  <a:pt x="25003" y="29170"/>
                </a:moveTo>
                <a:cubicBezTo>
                  <a:pt x="25003" y="26878"/>
                  <a:pt x="26878" y="25003"/>
                  <a:pt x="29170" y="25003"/>
                </a:cubicBezTo>
                <a:lnTo>
                  <a:pt x="37505" y="25003"/>
                </a:lnTo>
                <a:cubicBezTo>
                  <a:pt x="39797" y="25003"/>
                  <a:pt x="41672" y="26878"/>
                  <a:pt x="41672" y="29170"/>
                </a:cubicBezTo>
                <a:lnTo>
                  <a:pt x="41672" y="37505"/>
                </a:lnTo>
                <a:cubicBezTo>
                  <a:pt x="41672" y="39797"/>
                  <a:pt x="39797" y="41672"/>
                  <a:pt x="37505" y="41672"/>
                </a:cubicBezTo>
                <a:lnTo>
                  <a:pt x="29170" y="41672"/>
                </a:lnTo>
                <a:cubicBezTo>
                  <a:pt x="26878" y="41672"/>
                  <a:pt x="25003" y="39797"/>
                  <a:pt x="25003" y="37505"/>
                </a:cubicBezTo>
                <a:lnTo>
                  <a:pt x="25003" y="29170"/>
                </a:lnTo>
                <a:close/>
                <a:moveTo>
                  <a:pt x="62508" y="25003"/>
                </a:moveTo>
                <a:lnTo>
                  <a:pt x="70842" y="25003"/>
                </a:lnTo>
                <a:cubicBezTo>
                  <a:pt x="73134" y="25003"/>
                  <a:pt x="75009" y="26878"/>
                  <a:pt x="75009" y="29170"/>
                </a:cubicBezTo>
                <a:lnTo>
                  <a:pt x="75009" y="37505"/>
                </a:lnTo>
                <a:cubicBezTo>
                  <a:pt x="75009" y="39797"/>
                  <a:pt x="73134" y="41672"/>
                  <a:pt x="70842" y="41672"/>
                </a:cubicBezTo>
                <a:lnTo>
                  <a:pt x="62508" y="41672"/>
                </a:lnTo>
                <a:cubicBezTo>
                  <a:pt x="60216" y="41672"/>
                  <a:pt x="58341" y="39797"/>
                  <a:pt x="58341" y="37505"/>
                </a:cubicBezTo>
                <a:lnTo>
                  <a:pt x="58341" y="29170"/>
                </a:lnTo>
                <a:cubicBezTo>
                  <a:pt x="58341" y="26878"/>
                  <a:pt x="60216" y="25003"/>
                  <a:pt x="62508" y="25003"/>
                </a:cubicBezTo>
                <a:close/>
                <a:moveTo>
                  <a:pt x="25003" y="62508"/>
                </a:moveTo>
                <a:cubicBezTo>
                  <a:pt x="25003" y="60216"/>
                  <a:pt x="26878" y="58341"/>
                  <a:pt x="29170" y="58341"/>
                </a:cubicBezTo>
                <a:lnTo>
                  <a:pt x="37505" y="58341"/>
                </a:lnTo>
                <a:cubicBezTo>
                  <a:pt x="39797" y="58341"/>
                  <a:pt x="41672" y="60216"/>
                  <a:pt x="41672" y="62508"/>
                </a:cubicBezTo>
                <a:lnTo>
                  <a:pt x="41672" y="70842"/>
                </a:lnTo>
                <a:cubicBezTo>
                  <a:pt x="41672" y="73134"/>
                  <a:pt x="39797" y="75009"/>
                  <a:pt x="37505" y="75009"/>
                </a:cubicBezTo>
                <a:lnTo>
                  <a:pt x="29170" y="75009"/>
                </a:lnTo>
                <a:cubicBezTo>
                  <a:pt x="26878" y="75009"/>
                  <a:pt x="25003" y="73134"/>
                  <a:pt x="25003" y="70842"/>
                </a:cubicBezTo>
                <a:lnTo>
                  <a:pt x="25003" y="62508"/>
                </a:lnTo>
                <a:close/>
                <a:moveTo>
                  <a:pt x="62508" y="58341"/>
                </a:moveTo>
                <a:lnTo>
                  <a:pt x="70842" y="58341"/>
                </a:lnTo>
                <a:cubicBezTo>
                  <a:pt x="73134" y="58341"/>
                  <a:pt x="75009" y="60216"/>
                  <a:pt x="75009" y="62508"/>
                </a:cubicBezTo>
                <a:lnTo>
                  <a:pt x="75009" y="70842"/>
                </a:lnTo>
                <a:cubicBezTo>
                  <a:pt x="75009" y="73134"/>
                  <a:pt x="73134" y="75009"/>
                  <a:pt x="70842" y="75009"/>
                </a:cubicBezTo>
                <a:lnTo>
                  <a:pt x="62508" y="75009"/>
                </a:lnTo>
                <a:cubicBezTo>
                  <a:pt x="60216" y="75009"/>
                  <a:pt x="58341" y="73134"/>
                  <a:pt x="58341" y="70842"/>
                </a:cubicBezTo>
                <a:lnTo>
                  <a:pt x="58341" y="62508"/>
                </a:lnTo>
                <a:cubicBezTo>
                  <a:pt x="58341" y="60216"/>
                  <a:pt x="60216" y="58341"/>
                  <a:pt x="62508" y="583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7772400" y="5181600"/>
            <a:ext cx="391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สำนักนโยบายและยุทธศาสตร์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54516" y="549402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33337" y="16669"/>
                </a:moveTo>
                <a:cubicBezTo>
                  <a:pt x="33337" y="7475"/>
                  <a:pt x="40812" y="0"/>
                  <a:pt x="50006" y="0"/>
                </a:cubicBezTo>
                <a:lnTo>
                  <a:pt x="100013" y="0"/>
                </a:lnTo>
                <a:cubicBezTo>
                  <a:pt x="109206" y="0"/>
                  <a:pt x="116681" y="7475"/>
                  <a:pt x="116681" y="16669"/>
                </a:cubicBezTo>
                <a:lnTo>
                  <a:pt x="116681" y="33337"/>
                </a:lnTo>
                <a:lnTo>
                  <a:pt x="133350" y="33337"/>
                </a:lnTo>
                <a:cubicBezTo>
                  <a:pt x="142544" y="33337"/>
                  <a:pt x="150019" y="40812"/>
                  <a:pt x="150019" y="50006"/>
                </a:cubicBezTo>
                <a:lnTo>
                  <a:pt x="150019" y="116681"/>
                </a:lnTo>
                <a:cubicBezTo>
                  <a:pt x="150019" y="125875"/>
                  <a:pt x="142544" y="133350"/>
                  <a:pt x="133350" y="133350"/>
                </a:cubicBezTo>
                <a:lnTo>
                  <a:pt x="16669" y="133350"/>
                </a:lnTo>
                <a:cubicBezTo>
                  <a:pt x="7475" y="133350"/>
                  <a:pt x="0" y="125875"/>
                  <a:pt x="0" y="116681"/>
                </a:cubicBezTo>
                <a:lnTo>
                  <a:pt x="0" y="50006"/>
                </a:lnTo>
                <a:cubicBezTo>
                  <a:pt x="0" y="40812"/>
                  <a:pt x="7475" y="33337"/>
                  <a:pt x="16669" y="33337"/>
                </a:cubicBezTo>
                <a:lnTo>
                  <a:pt x="33337" y="33337"/>
                </a:lnTo>
                <a:lnTo>
                  <a:pt x="33337" y="16669"/>
                </a:lnTo>
                <a:close/>
                <a:moveTo>
                  <a:pt x="70842" y="91678"/>
                </a:moveTo>
                <a:cubicBezTo>
                  <a:pt x="66232" y="91678"/>
                  <a:pt x="62508" y="95403"/>
                  <a:pt x="62508" y="100013"/>
                </a:cubicBezTo>
                <a:lnTo>
                  <a:pt x="62508" y="120848"/>
                </a:lnTo>
                <a:lnTo>
                  <a:pt x="87511" y="120848"/>
                </a:lnTo>
                <a:lnTo>
                  <a:pt x="87511" y="100013"/>
                </a:lnTo>
                <a:cubicBezTo>
                  <a:pt x="87511" y="95403"/>
                  <a:pt x="83787" y="91678"/>
                  <a:pt x="79177" y="91678"/>
                </a:cubicBezTo>
                <a:lnTo>
                  <a:pt x="70842" y="91678"/>
                </a:lnTo>
                <a:close/>
                <a:moveTo>
                  <a:pt x="33337" y="95845"/>
                </a:moveTo>
                <a:lnTo>
                  <a:pt x="33337" y="87511"/>
                </a:lnTo>
                <a:cubicBezTo>
                  <a:pt x="33337" y="85219"/>
                  <a:pt x="31462" y="83344"/>
                  <a:pt x="29170" y="83344"/>
                </a:cubicBezTo>
                <a:lnTo>
                  <a:pt x="20836" y="83344"/>
                </a:lnTo>
                <a:cubicBezTo>
                  <a:pt x="18544" y="83344"/>
                  <a:pt x="16669" y="85219"/>
                  <a:pt x="16669" y="87511"/>
                </a:cubicBezTo>
                <a:lnTo>
                  <a:pt x="16669" y="95845"/>
                </a:lnTo>
                <a:cubicBezTo>
                  <a:pt x="16669" y="98137"/>
                  <a:pt x="18544" y="100013"/>
                  <a:pt x="20836" y="100013"/>
                </a:cubicBezTo>
                <a:lnTo>
                  <a:pt x="29170" y="100013"/>
                </a:lnTo>
                <a:cubicBezTo>
                  <a:pt x="31462" y="100013"/>
                  <a:pt x="33337" y="98137"/>
                  <a:pt x="33337" y="95845"/>
                </a:cubicBezTo>
                <a:close/>
                <a:moveTo>
                  <a:pt x="29170" y="66675"/>
                </a:moveTo>
                <a:cubicBezTo>
                  <a:pt x="31462" y="66675"/>
                  <a:pt x="33337" y="64800"/>
                  <a:pt x="33337" y="62508"/>
                </a:cubicBezTo>
                <a:lnTo>
                  <a:pt x="33337" y="54173"/>
                </a:lnTo>
                <a:cubicBezTo>
                  <a:pt x="33337" y="51881"/>
                  <a:pt x="31462" y="50006"/>
                  <a:pt x="29170" y="50006"/>
                </a:cubicBezTo>
                <a:lnTo>
                  <a:pt x="20836" y="50006"/>
                </a:lnTo>
                <a:cubicBezTo>
                  <a:pt x="18544" y="50006"/>
                  <a:pt x="16669" y="51881"/>
                  <a:pt x="16669" y="54173"/>
                </a:cubicBezTo>
                <a:lnTo>
                  <a:pt x="16669" y="62508"/>
                </a:lnTo>
                <a:cubicBezTo>
                  <a:pt x="16669" y="64800"/>
                  <a:pt x="18544" y="66675"/>
                  <a:pt x="20836" y="66675"/>
                </a:cubicBezTo>
                <a:lnTo>
                  <a:pt x="29170" y="66675"/>
                </a:lnTo>
                <a:close/>
                <a:moveTo>
                  <a:pt x="133350" y="95845"/>
                </a:moveTo>
                <a:lnTo>
                  <a:pt x="133350" y="87511"/>
                </a:lnTo>
                <a:cubicBezTo>
                  <a:pt x="133350" y="85219"/>
                  <a:pt x="131475" y="83344"/>
                  <a:pt x="129183" y="83344"/>
                </a:cubicBezTo>
                <a:lnTo>
                  <a:pt x="120848" y="83344"/>
                </a:lnTo>
                <a:cubicBezTo>
                  <a:pt x="118556" y="83344"/>
                  <a:pt x="116681" y="85219"/>
                  <a:pt x="116681" y="87511"/>
                </a:cubicBezTo>
                <a:lnTo>
                  <a:pt x="116681" y="95845"/>
                </a:lnTo>
                <a:cubicBezTo>
                  <a:pt x="116681" y="98137"/>
                  <a:pt x="118556" y="100013"/>
                  <a:pt x="120848" y="100013"/>
                </a:cubicBezTo>
                <a:lnTo>
                  <a:pt x="129183" y="100013"/>
                </a:lnTo>
                <a:cubicBezTo>
                  <a:pt x="131475" y="100013"/>
                  <a:pt x="133350" y="98137"/>
                  <a:pt x="133350" y="95845"/>
                </a:cubicBezTo>
                <a:close/>
                <a:moveTo>
                  <a:pt x="129183" y="66675"/>
                </a:moveTo>
                <a:cubicBezTo>
                  <a:pt x="131475" y="66675"/>
                  <a:pt x="133350" y="64800"/>
                  <a:pt x="133350" y="62508"/>
                </a:cubicBezTo>
                <a:lnTo>
                  <a:pt x="133350" y="54173"/>
                </a:lnTo>
                <a:cubicBezTo>
                  <a:pt x="133350" y="51881"/>
                  <a:pt x="131475" y="50006"/>
                  <a:pt x="129183" y="50006"/>
                </a:cubicBezTo>
                <a:lnTo>
                  <a:pt x="120848" y="50006"/>
                </a:lnTo>
                <a:cubicBezTo>
                  <a:pt x="118556" y="50006"/>
                  <a:pt x="116681" y="51881"/>
                  <a:pt x="116681" y="54173"/>
                </a:cubicBezTo>
                <a:lnTo>
                  <a:pt x="116681" y="62508"/>
                </a:lnTo>
                <a:cubicBezTo>
                  <a:pt x="116681" y="64800"/>
                  <a:pt x="118556" y="66675"/>
                  <a:pt x="120848" y="66675"/>
                </a:cubicBezTo>
                <a:lnTo>
                  <a:pt x="129183" y="66675"/>
                </a:lnTo>
                <a:close/>
                <a:moveTo>
                  <a:pt x="68759" y="27087"/>
                </a:moveTo>
                <a:lnTo>
                  <a:pt x="68759" y="35421"/>
                </a:lnTo>
                <a:lnTo>
                  <a:pt x="60424" y="35421"/>
                </a:lnTo>
                <a:cubicBezTo>
                  <a:pt x="58132" y="35421"/>
                  <a:pt x="56257" y="37296"/>
                  <a:pt x="56257" y="39588"/>
                </a:cubicBezTo>
                <a:lnTo>
                  <a:pt x="56257" y="43755"/>
                </a:lnTo>
                <a:cubicBezTo>
                  <a:pt x="56257" y="46047"/>
                  <a:pt x="58132" y="47923"/>
                  <a:pt x="60424" y="47923"/>
                </a:cubicBezTo>
                <a:lnTo>
                  <a:pt x="68759" y="47923"/>
                </a:lnTo>
                <a:lnTo>
                  <a:pt x="68759" y="56257"/>
                </a:lnTo>
                <a:cubicBezTo>
                  <a:pt x="68759" y="58549"/>
                  <a:pt x="70634" y="60424"/>
                  <a:pt x="72926" y="60424"/>
                </a:cubicBezTo>
                <a:lnTo>
                  <a:pt x="77093" y="60424"/>
                </a:lnTo>
                <a:cubicBezTo>
                  <a:pt x="79385" y="60424"/>
                  <a:pt x="81260" y="58549"/>
                  <a:pt x="81260" y="56257"/>
                </a:cubicBezTo>
                <a:lnTo>
                  <a:pt x="81260" y="47923"/>
                </a:lnTo>
                <a:lnTo>
                  <a:pt x="89595" y="47923"/>
                </a:lnTo>
                <a:cubicBezTo>
                  <a:pt x="91886" y="47923"/>
                  <a:pt x="93762" y="46047"/>
                  <a:pt x="93762" y="43755"/>
                </a:cubicBezTo>
                <a:lnTo>
                  <a:pt x="93762" y="39588"/>
                </a:lnTo>
                <a:cubicBezTo>
                  <a:pt x="93762" y="37296"/>
                  <a:pt x="91886" y="35421"/>
                  <a:pt x="89595" y="35421"/>
                </a:cubicBezTo>
                <a:lnTo>
                  <a:pt x="81260" y="35421"/>
                </a:lnTo>
                <a:lnTo>
                  <a:pt x="81260" y="27087"/>
                </a:lnTo>
                <a:cubicBezTo>
                  <a:pt x="81260" y="24795"/>
                  <a:pt x="79385" y="22920"/>
                  <a:pt x="77093" y="22920"/>
                </a:cubicBezTo>
                <a:lnTo>
                  <a:pt x="72926" y="22920"/>
                </a:lnTo>
                <a:cubicBezTo>
                  <a:pt x="70634" y="22920"/>
                  <a:pt x="68759" y="24795"/>
                  <a:pt x="68759" y="2708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772400" y="5448300"/>
            <a:ext cx="391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กระทรวงสาธารณสุข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357110" y="5985510"/>
            <a:ext cx="4446270" cy="502920"/>
          </a:xfrm>
          <a:custGeom>
            <a:avLst/>
            <a:gdLst/>
            <a:ahLst/>
            <a:cxnLst/>
            <a:rect l="l" t="t" r="r" b="b"/>
            <a:pathLst>
              <a:path w="4446270" h="502920">
                <a:moveTo>
                  <a:pt x="0" y="0"/>
                </a:moveTo>
                <a:lnTo>
                  <a:pt x="4446270" y="0"/>
                </a:lnTo>
                <a:lnTo>
                  <a:pt x="4446270" y="502920"/>
                </a:lnTo>
                <a:lnTo>
                  <a:pt x="0" y="50292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7549039" y="6187441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741920" y="6141720"/>
            <a:ext cx="3971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Tip:</a:t>
            </a: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ควรใช้เป็นข้อมูลภาพรวมก่อน แล้วขุดลึกด้วยแหล่งข้อมูลอื่น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MOPH Standard 43 Files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โครงสร้างมาตรฐานข้อมูลสุขภาพ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4552950" cy="3467100"/>
          </a:xfrm>
          <a:custGeom>
            <a:avLst/>
            <a:gdLst/>
            <a:ahLst/>
            <a:cxnLst/>
            <a:rect l="l" t="t" r="r" b="b"/>
            <a:pathLst>
              <a:path w="4552950" h="3467100">
                <a:moveTo>
                  <a:pt x="0" y="0"/>
                </a:moveTo>
                <a:lnTo>
                  <a:pt x="4552950" y="0"/>
                </a:lnTo>
                <a:lnTo>
                  <a:pt x="4552950" y="3467100"/>
                </a:lnTo>
                <a:lnTo>
                  <a:pt x="0" y="3467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3467100"/>
          </a:xfrm>
          <a:custGeom>
            <a:avLst/>
            <a:gdLst/>
            <a:ahLst/>
            <a:cxnLst/>
            <a:rect l="l" t="t" r="r" b="b"/>
            <a:pathLst>
              <a:path w="38100" h="3467100">
                <a:moveTo>
                  <a:pt x="0" y="0"/>
                </a:moveTo>
                <a:lnTo>
                  <a:pt x="38100" y="0"/>
                </a:lnTo>
                <a:lnTo>
                  <a:pt x="38100" y="3467100"/>
                </a:lnTo>
                <a:lnTo>
                  <a:pt x="0" y="3467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09600" y="2019300"/>
            <a:ext cx="4248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โครงสร้าง 43 แฟ้ม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9600" y="250305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52475" y="2655452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38100" y="19050"/>
                </a:moveTo>
                <a:cubicBezTo>
                  <a:pt x="38100" y="8543"/>
                  <a:pt x="46643" y="0"/>
                  <a:pt x="57150" y="0"/>
                </a:cubicBezTo>
                <a:lnTo>
                  <a:pt x="114300" y="0"/>
                </a:lnTo>
                <a:cubicBezTo>
                  <a:pt x="124807" y="0"/>
                  <a:pt x="133350" y="8543"/>
                  <a:pt x="133350" y="19050"/>
                </a:cubicBezTo>
                <a:lnTo>
                  <a:pt x="133350" y="38100"/>
                </a:lnTo>
                <a:lnTo>
                  <a:pt x="152400" y="38100"/>
                </a:lnTo>
                <a:cubicBezTo>
                  <a:pt x="162907" y="38100"/>
                  <a:pt x="171450" y="46643"/>
                  <a:pt x="171450" y="57150"/>
                </a:cubicBezTo>
                <a:lnTo>
                  <a:pt x="171450" y="133350"/>
                </a:lnTo>
                <a:cubicBezTo>
                  <a:pt x="171450" y="143857"/>
                  <a:pt x="162907" y="152400"/>
                  <a:pt x="15240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57150"/>
                </a:lnTo>
                <a:cubicBezTo>
                  <a:pt x="0" y="46643"/>
                  <a:pt x="8543" y="38100"/>
                  <a:pt x="19050" y="38100"/>
                </a:cubicBezTo>
                <a:lnTo>
                  <a:pt x="38100" y="38100"/>
                </a:lnTo>
                <a:lnTo>
                  <a:pt x="38100" y="19050"/>
                </a:lnTo>
                <a:close/>
                <a:moveTo>
                  <a:pt x="80962" y="104775"/>
                </a:moveTo>
                <a:cubicBezTo>
                  <a:pt x="75694" y="104775"/>
                  <a:pt x="71438" y="109031"/>
                  <a:pt x="71438" y="114300"/>
                </a:cubicBezTo>
                <a:lnTo>
                  <a:pt x="71438" y="138113"/>
                </a:lnTo>
                <a:lnTo>
                  <a:pt x="100013" y="138113"/>
                </a:lnTo>
                <a:lnTo>
                  <a:pt x="100013" y="114300"/>
                </a:lnTo>
                <a:cubicBezTo>
                  <a:pt x="100013" y="109031"/>
                  <a:pt x="95756" y="104775"/>
                  <a:pt x="90488" y="104775"/>
                </a:cubicBezTo>
                <a:lnTo>
                  <a:pt x="80962" y="104775"/>
                </a:lnTo>
                <a:close/>
                <a:moveTo>
                  <a:pt x="38100" y="109537"/>
                </a:moveTo>
                <a:lnTo>
                  <a:pt x="38100" y="100013"/>
                </a:lnTo>
                <a:cubicBezTo>
                  <a:pt x="38100" y="97393"/>
                  <a:pt x="35957" y="95250"/>
                  <a:pt x="33338" y="95250"/>
                </a:cubicBezTo>
                <a:lnTo>
                  <a:pt x="23813" y="95250"/>
                </a:lnTo>
                <a:cubicBezTo>
                  <a:pt x="21193" y="95250"/>
                  <a:pt x="19050" y="97393"/>
                  <a:pt x="19050" y="100013"/>
                </a:cubicBezTo>
                <a:lnTo>
                  <a:pt x="19050" y="109537"/>
                </a:lnTo>
                <a:cubicBezTo>
                  <a:pt x="19050" y="112157"/>
                  <a:pt x="21193" y="114300"/>
                  <a:pt x="23813" y="114300"/>
                </a:cubicBezTo>
                <a:lnTo>
                  <a:pt x="33338" y="114300"/>
                </a:lnTo>
                <a:cubicBezTo>
                  <a:pt x="35957" y="114300"/>
                  <a:pt x="38100" y="112157"/>
                  <a:pt x="38100" y="109537"/>
                </a:cubicBezTo>
                <a:close/>
                <a:moveTo>
                  <a:pt x="33338" y="76200"/>
                </a:moveTo>
                <a:cubicBezTo>
                  <a:pt x="35957" y="76200"/>
                  <a:pt x="38100" y="74057"/>
                  <a:pt x="38100" y="71438"/>
                </a:cubicBezTo>
                <a:lnTo>
                  <a:pt x="38100" y="61912"/>
                </a:lnTo>
                <a:cubicBezTo>
                  <a:pt x="38100" y="59293"/>
                  <a:pt x="35957" y="57150"/>
                  <a:pt x="33338" y="57150"/>
                </a:cubicBezTo>
                <a:lnTo>
                  <a:pt x="23813" y="57150"/>
                </a:lnTo>
                <a:cubicBezTo>
                  <a:pt x="21193" y="57150"/>
                  <a:pt x="19050" y="59293"/>
                  <a:pt x="19050" y="61912"/>
                </a:cubicBezTo>
                <a:lnTo>
                  <a:pt x="19050" y="71438"/>
                </a:lnTo>
                <a:cubicBezTo>
                  <a:pt x="19050" y="74057"/>
                  <a:pt x="21193" y="76200"/>
                  <a:pt x="23813" y="76200"/>
                </a:cubicBezTo>
                <a:lnTo>
                  <a:pt x="33338" y="76200"/>
                </a:lnTo>
                <a:close/>
                <a:moveTo>
                  <a:pt x="152400" y="109537"/>
                </a:moveTo>
                <a:lnTo>
                  <a:pt x="152400" y="100013"/>
                </a:lnTo>
                <a:cubicBezTo>
                  <a:pt x="152400" y="97393"/>
                  <a:pt x="150257" y="95250"/>
                  <a:pt x="147638" y="95250"/>
                </a:cubicBezTo>
                <a:lnTo>
                  <a:pt x="138113" y="95250"/>
                </a:lnTo>
                <a:cubicBezTo>
                  <a:pt x="135493" y="95250"/>
                  <a:pt x="133350" y="97393"/>
                  <a:pt x="133350" y="100013"/>
                </a:cubicBezTo>
                <a:lnTo>
                  <a:pt x="133350" y="109537"/>
                </a:lnTo>
                <a:cubicBezTo>
                  <a:pt x="133350" y="112157"/>
                  <a:pt x="135493" y="114300"/>
                  <a:pt x="138113" y="114300"/>
                </a:cubicBezTo>
                <a:lnTo>
                  <a:pt x="147638" y="114300"/>
                </a:lnTo>
                <a:cubicBezTo>
                  <a:pt x="150257" y="114300"/>
                  <a:pt x="152400" y="112157"/>
                  <a:pt x="152400" y="109537"/>
                </a:cubicBezTo>
                <a:close/>
                <a:moveTo>
                  <a:pt x="147638" y="76200"/>
                </a:moveTo>
                <a:cubicBezTo>
                  <a:pt x="150257" y="76200"/>
                  <a:pt x="152400" y="74057"/>
                  <a:pt x="152400" y="71438"/>
                </a:cubicBezTo>
                <a:lnTo>
                  <a:pt x="152400" y="61912"/>
                </a:lnTo>
                <a:cubicBezTo>
                  <a:pt x="152400" y="59293"/>
                  <a:pt x="150257" y="57150"/>
                  <a:pt x="147638" y="57150"/>
                </a:cubicBezTo>
                <a:lnTo>
                  <a:pt x="138113" y="57150"/>
                </a:lnTo>
                <a:cubicBezTo>
                  <a:pt x="135493" y="57150"/>
                  <a:pt x="133350" y="59293"/>
                  <a:pt x="133350" y="61912"/>
                </a:cubicBezTo>
                <a:lnTo>
                  <a:pt x="133350" y="71438"/>
                </a:lnTo>
                <a:cubicBezTo>
                  <a:pt x="133350" y="74057"/>
                  <a:pt x="135493" y="76200"/>
                  <a:pt x="138113" y="76200"/>
                </a:cubicBezTo>
                <a:lnTo>
                  <a:pt x="147638" y="76200"/>
                </a:lnTo>
                <a:close/>
                <a:moveTo>
                  <a:pt x="78581" y="30956"/>
                </a:moveTo>
                <a:lnTo>
                  <a:pt x="78581" y="40481"/>
                </a:lnTo>
                <a:lnTo>
                  <a:pt x="69056" y="40481"/>
                </a:lnTo>
                <a:cubicBezTo>
                  <a:pt x="66437" y="40481"/>
                  <a:pt x="64294" y="42624"/>
                  <a:pt x="64294" y="45244"/>
                </a:cubicBezTo>
                <a:lnTo>
                  <a:pt x="64294" y="50006"/>
                </a:lnTo>
                <a:cubicBezTo>
                  <a:pt x="64294" y="52626"/>
                  <a:pt x="66437" y="54769"/>
                  <a:pt x="69056" y="54769"/>
                </a:cubicBezTo>
                <a:lnTo>
                  <a:pt x="78581" y="54769"/>
                </a:lnTo>
                <a:lnTo>
                  <a:pt x="78581" y="64294"/>
                </a:lnTo>
                <a:cubicBezTo>
                  <a:pt x="78581" y="66913"/>
                  <a:pt x="80724" y="69056"/>
                  <a:pt x="83344" y="69056"/>
                </a:cubicBezTo>
                <a:lnTo>
                  <a:pt x="88106" y="69056"/>
                </a:lnTo>
                <a:cubicBezTo>
                  <a:pt x="90726" y="69056"/>
                  <a:pt x="92869" y="66913"/>
                  <a:pt x="92869" y="64294"/>
                </a:cubicBezTo>
                <a:lnTo>
                  <a:pt x="92869" y="54769"/>
                </a:lnTo>
                <a:lnTo>
                  <a:pt x="102394" y="54769"/>
                </a:lnTo>
                <a:cubicBezTo>
                  <a:pt x="105013" y="54769"/>
                  <a:pt x="107156" y="52626"/>
                  <a:pt x="107156" y="50006"/>
                </a:cubicBezTo>
                <a:lnTo>
                  <a:pt x="107156" y="45244"/>
                </a:lnTo>
                <a:cubicBezTo>
                  <a:pt x="107156" y="42624"/>
                  <a:pt x="105013" y="40481"/>
                  <a:pt x="102394" y="40481"/>
                </a:cubicBezTo>
                <a:lnTo>
                  <a:pt x="92869" y="40481"/>
                </a:lnTo>
                <a:lnTo>
                  <a:pt x="92869" y="30956"/>
                </a:lnTo>
                <a:cubicBezTo>
                  <a:pt x="92869" y="28337"/>
                  <a:pt x="90726" y="26194"/>
                  <a:pt x="88106" y="26194"/>
                </a:cubicBezTo>
                <a:lnTo>
                  <a:pt x="83344" y="26194"/>
                </a:lnTo>
                <a:cubicBezTo>
                  <a:pt x="80724" y="26194"/>
                  <a:pt x="78581" y="28337"/>
                  <a:pt x="78581" y="3095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1184910" y="2442210"/>
            <a:ext cx="3569970" cy="579120"/>
          </a:xfrm>
          <a:custGeom>
            <a:avLst/>
            <a:gdLst/>
            <a:ahLst/>
            <a:cxnLst/>
            <a:rect l="l" t="t" r="r" b="b"/>
            <a:pathLst>
              <a:path w="3569970" h="579120">
                <a:moveTo>
                  <a:pt x="0" y="0"/>
                </a:moveTo>
                <a:lnTo>
                  <a:pt x="3569970" y="0"/>
                </a:lnTo>
                <a:lnTo>
                  <a:pt x="356997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03020" y="2560323"/>
            <a:ext cx="3400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หน่วยบริการ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303020" y="2750823"/>
            <a:ext cx="3390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รพ. รพ.สต. คลินิก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614613" y="313932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09600" y="350877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52475" y="3661172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6669" y="67151"/>
                </a:moveTo>
                <a:lnTo>
                  <a:pt x="9644" y="88166"/>
                </a:lnTo>
                <a:lnTo>
                  <a:pt x="9644" y="28575"/>
                </a:lnTo>
                <a:cubicBezTo>
                  <a:pt x="9644" y="18068"/>
                  <a:pt x="18187" y="9525"/>
                  <a:pt x="28694" y="9525"/>
                </a:cubicBezTo>
                <a:lnTo>
                  <a:pt x="69979" y="9525"/>
                </a:lnTo>
                <a:cubicBezTo>
                  <a:pt x="74087" y="9525"/>
                  <a:pt x="78105" y="10864"/>
                  <a:pt x="81409" y="13335"/>
                </a:cubicBezTo>
                <a:lnTo>
                  <a:pt x="92839" y="21908"/>
                </a:lnTo>
                <a:cubicBezTo>
                  <a:pt x="94476" y="23158"/>
                  <a:pt x="96500" y="23813"/>
                  <a:pt x="98554" y="23813"/>
                </a:cubicBezTo>
                <a:lnTo>
                  <a:pt x="133469" y="23813"/>
                </a:lnTo>
                <a:cubicBezTo>
                  <a:pt x="143976" y="23813"/>
                  <a:pt x="152519" y="32355"/>
                  <a:pt x="152519" y="42863"/>
                </a:cubicBezTo>
                <a:lnTo>
                  <a:pt x="152519" y="47625"/>
                </a:lnTo>
                <a:lnTo>
                  <a:pt x="43755" y="47625"/>
                </a:lnTo>
                <a:cubicBezTo>
                  <a:pt x="31462" y="47625"/>
                  <a:pt x="20538" y="55483"/>
                  <a:pt x="16639" y="67151"/>
                </a:cubicBezTo>
                <a:close/>
                <a:moveTo>
                  <a:pt x="142220" y="133350"/>
                </a:moveTo>
                <a:lnTo>
                  <a:pt x="29468" y="133350"/>
                </a:lnTo>
                <a:cubicBezTo>
                  <a:pt x="19705" y="133350"/>
                  <a:pt x="12829" y="123795"/>
                  <a:pt x="15925" y="114538"/>
                </a:cubicBezTo>
                <a:lnTo>
                  <a:pt x="30212" y="71676"/>
                </a:lnTo>
                <a:cubicBezTo>
                  <a:pt x="32147" y="65842"/>
                  <a:pt x="37624" y="61912"/>
                  <a:pt x="43755" y="61912"/>
                </a:cubicBezTo>
                <a:lnTo>
                  <a:pt x="156508" y="61912"/>
                </a:lnTo>
                <a:cubicBezTo>
                  <a:pt x="166271" y="61912"/>
                  <a:pt x="173147" y="71467"/>
                  <a:pt x="170051" y="80724"/>
                </a:cubicBezTo>
                <a:lnTo>
                  <a:pt x="155764" y="123587"/>
                </a:lnTo>
                <a:cubicBezTo>
                  <a:pt x="153829" y="129421"/>
                  <a:pt x="148352" y="133350"/>
                  <a:pt x="142220" y="1333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1184910" y="3447930"/>
            <a:ext cx="3569970" cy="579120"/>
          </a:xfrm>
          <a:custGeom>
            <a:avLst/>
            <a:gdLst/>
            <a:ahLst/>
            <a:cxnLst/>
            <a:rect l="l" t="t" r="r" b="b"/>
            <a:pathLst>
              <a:path w="3569970" h="579120">
                <a:moveTo>
                  <a:pt x="0" y="0"/>
                </a:moveTo>
                <a:lnTo>
                  <a:pt x="3569970" y="0"/>
                </a:lnTo>
                <a:lnTo>
                  <a:pt x="356997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303020" y="3566043"/>
            <a:ext cx="3400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43 แฟ้มมาตรฐาน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03020" y="3756543"/>
            <a:ext cx="3390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 กลุ่มไฟล์หลัก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2614613" y="414504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09600" y="451449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0"/>
                </a:moveTo>
                <a:lnTo>
                  <a:pt x="457200" y="0"/>
                </a:lnTo>
                <a:lnTo>
                  <a:pt x="457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71525" y="466689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1184910" y="4453655"/>
            <a:ext cx="3569970" cy="579120"/>
          </a:xfrm>
          <a:custGeom>
            <a:avLst/>
            <a:gdLst/>
            <a:ahLst/>
            <a:cxnLst/>
            <a:rect l="l" t="t" r="r" b="b"/>
            <a:pathLst>
              <a:path w="3569970" h="579120">
                <a:moveTo>
                  <a:pt x="0" y="0"/>
                </a:moveTo>
                <a:lnTo>
                  <a:pt x="3569970" y="0"/>
                </a:lnTo>
                <a:lnTo>
                  <a:pt x="3569970" y="579120"/>
                </a:lnTo>
                <a:lnTo>
                  <a:pt x="0" y="5791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303020" y="4571763"/>
            <a:ext cx="3400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HDC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03020" y="4762263"/>
            <a:ext cx="3390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คลังข้อมูลกลาง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1000" y="5448300"/>
            <a:ext cx="4572000" cy="495300"/>
          </a:xfrm>
          <a:custGeom>
            <a:avLst/>
            <a:gdLst/>
            <a:ahLst/>
            <a:cxnLst/>
            <a:rect l="l" t="t" r="r" b="b"/>
            <a:pathLst>
              <a:path w="4572000" h="495300">
                <a:moveTo>
                  <a:pt x="0" y="0"/>
                </a:moveTo>
                <a:lnTo>
                  <a:pt x="4572000" y="0"/>
                </a:lnTo>
                <a:lnTo>
                  <a:pt x="45720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44116" y="5646423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93970" y="313"/>
                </a:moveTo>
                <a:cubicBezTo>
                  <a:pt x="89542" y="-964"/>
                  <a:pt x="84932" y="1615"/>
                  <a:pt x="83656" y="6042"/>
                </a:cubicBezTo>
                <a:lnTo>
                  <a:pt x="50319" y="122724"/>
                </a:lnTo>
                <a:cubicBezTo>
                  <a:pt x="49043" y="127151"/>
                  <a:pt x="51621" y="131761"/>
                  <a:pt x="56049" y="133037"/>
                </a:cubicBezTo>
                <a:cubicBezTo>
                  <a:pt x="60476" y="134314"/>
                  <a:pt x="65086" y="131735"/>
                  <a:pt x="66362" y="127308"/>
                </a:cubicBezTo>
                <a:lnTo>
                  <a:pt x="99700" y="10626"/>
                </a:lnTo>
                <a:cubicBezTo>
                  <a:pt x="100976" y="6199"/>
                  <a:pt x="98398" y="1589"/>
                  <a:pt x="93970" y="313"/>
                </a:cubicBezTo>
                <a:close/>
                <a:moveTo>
                  <a:pt x="110795" y="35760"/>
                </a:moveTo>
                <a:cubicBezTo>
                  <a:pt x="107539" y="39015"/>
                  <a:pt x="107539" y="44302"/>
                  <a:pt x="110795" y="47558"/>
                </a:cubicBezTo>
                <a:lnTo>
                  <a:pt x="129912" y="66675"/>
                </a:lnTo>
                <a:lnTo>
                  <a:pt x="110795" y="85792"/>
                </a:lnTo>
                <a:cubicBezTo>
                  <a:pt x="107539" y="89048"/>
                  <a:pt x="107539" y="94335"/>
                  <a:pt x="110795" y="97590"/>
                </a:cubicBezTo>
                <a:cubicBezTo>
                  <a:pt x="114051" y="100846"/>
                  <a:pt x="119338" y="100846"/>
                  <a:pt x="122593" y="97590"/>
                </a:cubicBezTo>
                <a:lnTo>
                  <a:pt x="147597" y="72587"/>
                </a:lnTo>
                <a:cubicBezTo>
                  <a:pt x="150852" y="69332"/>
                  <a:pt x="150852" y="64044"/>
                  <a:pt x="147597" y="60789"/>
                </a:cubicBezTo>
                <a:lnTo>
                  <a:pt x="122593" y="35786"/>
                </a:lnTo>
                <a:cubicBezTo>
                  <a:pt x="119338" y="32530"/>
                  <a:pt x="114051" y="32530"/>
                  <a:pt x="110795" y="35786"/>
                </a:cubicBezTo>
                <a:close/>
                <a:moveTo>
                  <a:pt x="39250" y="35760"/>
                </a:moveTo>
                <a:cubicBezTo>
                  <a:pt x="35994" y="32504"/>
                  <a:pt x="30707" y="32504"/>
                  <a:pt x="27451" y="35760"/>
                </a:cubicBezTo>
                <a:lnTo>
                  <a:pt x="2448" y="60763"/>
                </a:lnTo>
                <a:cubicBezTo>
                  <a:pt x="-807" y="64018"/>
                  <a:pt x="-807" y="69306"/>
                  <a:pt x="2448" y="72561"/>
                </a:cubicBezTo>
                <a:lnTo>
                  <a:pt x="27451" y="97564"/>
                </a:lnTo>
                <a:cubicBezTo>
                  <a:pt x="30707" y="100820"/>
                  <a:pt x="35994" y="100820"/>
                  <a:pt x="39250" y="97564"/>
                </a:cubicBezTo>
                <a:cubicBezTo>
                  <a:pt x="42505" y="94309"/>
                  <a:pt x="42505" y="89022"/>
                  <a:pt x="39250" y="85766"/>
                </a:cubicBezTo>
                <a:lnTo>
                  <a:pt x="20133" y="66675"/>
                </a:lnTo>
                <a:lnTo>
                  <a:pt x="39224" y="47558"/>
                </a:lnTo>
                <a:cubicBezTo>
                  <a:pt x="42479" y="44302"/>
                  <a:pt x="42479" y="39015"/>
                  <a:pt x="39224" y="3576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62000" y="5600700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ICD-10:</a:t>
            </a:r>
            <a:r>
              <a:rPr lang="en-US" sz="10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ใช้จำแนกโรคและภาวะผิดปกติ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162550" y="1828800"/>
            <a:ext cx="3257550" cy="1438275"/>
          </a:xfrm>
          <a:custGeom>
            <a:avLst/>
            <a:gdLst/>
            <a:ahLst/>
            <a:cxnLst/>
            <a:rect l="l" t="t" r="r" b="b"/>
            <a:pathLst>
              <a:path w="3257550" h="1438275">
                <a:moveTo>
                  <a:pt x="0" y="0"/>
                </a:moveTo>
                <a:lnTo>
                  <a:pt x="3257550" y="0"/>
                </a:lnTo>
                <a:lnTo>
                  <a:pt x="325755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162550" y="1828800"/>
            <a:ext cx="38100" cy="1438275"/>
          </a:xfrm>
          <a:custGeom>
            <a:avLst/>
            <a:gdLst/>
            <a:ahLst/>
            <a:cxnLst/>
            <a:rect l="l" t="t" r="r" b="b"/>
            <a:pathLst>
              <a:path w="38100" h="1438275">
                <a:moveTo>
                  <a:pt x="0" y="0"/>
                </a:moveTo>
                <a:lnTo>
                  <a:pt x="38100" y="0"/>
                </a:lnTo>
                <a:lnTo>
                  <a:pt x="3810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334000" y="198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300663" y="19812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15000" y="2019300"/>
            <a:ext cx="1133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Cumulative File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334000" y="2362200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ข้อมูลสะสมพื้นฐาน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334000" y="2590684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PERSON (ประชากร)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334000" y="2781063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CHRONIC (โรคเรื้อรัง)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53450" y="1828800"/>
            <a:ext cx="3257550" cy="1438275"/>
          </a:xfrm>
          <a:custGeom>
            <a:avLst/>
            <a:gdLst/>
            <a:ahLst/>
            <a:cxnLst/>
            <a:rect l="l" t="t" r="r" b="b"/>
            <a:pathLst>
              <a:path w="3257550" h="1438275">
                <a:moveTo>
                  <a:pt x="0" y="0"/>
                </a:moveTo>
                <a:lnTo>
                  <a:pt x="3257550" y="0"/>
                </a:lnTo>
                <a:lnTo>
                  <a:pt x="325755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8553450" y="1828800"/>
            <a:ext cx="38100" cy="1438275"/>
          </a:xfrm>
          <a:custGeom>
            <a:avLst/>
            <a:gdLst/>
            <a:ahLst/>
            <a:cxnLst/>
            <a:rect l="l" t="t" r="r" b="b"/>
            <a:pathLst>
              <a:path w="38100" h="1438275">
                <a:moveTo>
                  <a:pt x="0" y="0"/>
                </a:moveTo>
                <a:lnTo>
                  <a:pt x="38100" y="0"/>
                </a:lnTo>
                <a:lnTo>
                  <a:pt x="3810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8724900" y="198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691563" y="198120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105900" y="2019300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Service File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724900" y="2362200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ข้อมูลการบริการ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724900" y="2590684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DRUG_OPD (ยานอก)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724900" y="2781063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CHARGE_OPD (ค่าใช้จ่าย)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162550" y="3378040"/>
            <a:ext cx="3257550" cy="1438275"/>
          </a:xfrm>
          <a:custGeom>
            <a:avLst/>
            <a:gdLst/>
            <a:ahLst/>
            <a:cxnLst/>
            <a:rect l="l" t="t" r="r" b="b"/>
            <a:pathLst>
              <a:path w="3257550" h="1438275">
                <a:moveTo>
                  <a:pt x="0" y="0"/>
                </a:moveTo>
                <a:lnTo>
                  <a:pt x="3257550" y="0"/>
                </a:lnTo>
                <a:lnTo>
                  <a:pt x="325755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5162550" y="3378040"/>
            <a:ext cx="38100" cy="1438275"/>
          </a:xfrm>
          <a:custGeom>
            <a:avLst/>
            <a:gdLst/>
            <a:ahLst/>
            <a:cxnLst/>
            <a:rect l="l" t="t" r="r" b="b"/>
            <a:pathLst>
              <a:path w="38100" h="1438275">
                <a:moveTo>
                  <a:pt x="0" y="0"/>
                </a:moveTo>
                <a:lnTo>
                  <a:pt x="38100" y="0"/>
                </a:lnTo>
                <a:lnTo>
                  <a:pt x="3810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5334000" y="35304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300663" y="353044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715000" y="3568540"/>
            <a:ext cx="100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Semi-explorer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334000" y="3911440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ข้อมูลเสริม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334000" y="4139924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LABFU (ผลแล็บ)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5334000" y="4330303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REHABILITATION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553450" y="3378040"/>
            <a:ext cx="3257550" cy="1438275"/>
          </a:xfrm>
          <a:custGeom>
            <a:avLst/>
            <a:gdLst/>
            <a:ahLst/>
            <a:cxnLst/>
            <a:rect l="l" t="t" r="r" b="b"/>
            <a:pathLst>
              <a:path w="3257550" h="1438275">
                <a:moveTo>
                  <a:pt x="0" y="0"/>
                </a:moveTo>
                <a:lnTo>
                  <a:pt x="3257550" y="0"/>
                </a:lnTo>
                <a:lnTo>
                  <a:pt x="325755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8553450" y="3378040"/>
            <a:ext cx="38100" cy="1438275"/>
          </a:xfrm>
          <a:custGeom>
            <a:avLst/>
            <a:gdLst/>
            <a:ahLst/>
            <a:cxnLst/>
            <a:rect l="l" t="t" r="r" b="b"/>
            <a:pathLst>
              <a:path w="38100" h="1438275">
                <a:moveTo>
                  <a:pt x="0" y="0"/>
                </a:moveTo>
                <a:lnTo>
                  <a:pt x="38100" y="0"/>
                </a:lnTo>
                <a:lnTo>
                  <a:pt x="38100" y="1438275"/>
                </a:lnTo>
                <a:lnTo>
                  <a:pt x="0" y="1438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8724900" y="35304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8691563" y="3530440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105900" y="3568540"/>
            <a:ext cx="75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Policy File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724900" y="3911440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ข้อมูลนโยบาย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724900" y="4139924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โครงการสาธารณสุข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724900" y="4330303"/>
            <a:ext cx="2990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มาตรการต่างๆ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5162550" y="4927402"/>
            <a:ext cx="6648450" cy="1019175"/>
          </a:xfrm>
          <a:custGeom>
            <a:avLst/>
            <a:gdLst/>
            <a:ahLst/>
            <a:cxnLst/>
            <a:rect l="l" t="t" r="r" b="b"/>
            <a:pathLst>
              <a:path w="6648450" h="1019175">
                <a:moveTo>
                  <a:pt x="0" y="0"/>
                </a:moveTo>
                <a:lnTo>
                  <a:pt x="6648450" y="0"/>
                </a:lnTo>
                <a:lnTo>
                  <a:pt x="6648450" y="1019175"/>
                </a:lnTo>
                <a:lnTo>
                  <a:pt x="0" y="101917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5162550" y="4927402"/>
            <a:ext cx="38100" cy="1019175"/>
          </a:xfrm>
          <a:custGeom>
            <a:avLst/>
            <a:gdLst/>
            <a:ahLst/>
            <a:cxnLst/>
            <a:rect l="l" t="t" r="r" b="b"/>
            <a:pathLst>
              <a:path w="38100" h="1019175">
                <a:moveTo>
                  <a:pt x="0" y="0"/>
                </a:moveTo>
                <a:lnTo>
                  <a:pt x="38100" y="0"/>
                </a:lnTo>
                <a:lnTo>
                  <a:pt x="38100" y="1019175"/>
                </a:lnTo>
                <a:lnTo>
                  <a:pt x="0" y="1019175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5334000" y="507980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0"/>
                </a:moveTo>
                <a:lnTo>
                  <a:pt x="304800" y="0"/>
                </a:lnTo>
                <a:lnTo>
                  <a:pt x="3048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5300663" y="5079802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5715000" y="5117902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DATA_CORRECT File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5334000" y="5460802"/>
            <a:ext cx="6381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ข้อมูลที่ต้องการแก้ไขปรับปรุง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400050" y="6057900"/>
            <a:ext cx="11410950" cy="419100"/>
          </a:xfrm>
          <a:custGeom>
            <a:avLst/>
            <a:gdLst/>
            <a:ahLst/>
            <a:cxnLst/>
            <a:rect l="l" t="t" r="r" b="b"/>
            <a:pathLst>
              <a:path w="11410950" h="419100">
                <a:moveTo>
                  <a:pt x="0" y="0"/>
                </a:moveTo>
                <a:lnTo>
                  <a:pt x="11410950" y="0"/>
                </a:lnTo>
                <a:lnTo>
                  <a:pt x="1141095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Shape 67"/>
          <p:cNvSpPr/>
          <p:nvPr/>
        </p:nvSpPr>
        <p:spPr>
          <a:xfrm>
            <a:off x="400050" y="6057900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0" name="Shape 68"/>
          <p:cNvSpPr/>
          <p:nvPr/>
        </p:nvSpPr>
        <p:spPr>
          <a:xfrm>
            <a:off x="552450" y="621792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762000" y="6172200"/>
            <a:ext cx="1100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5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https://healthkpi.moph.go.th/kpi2/kpi/index/?id=3240 | 43 แฟ้มเป็นมาตรฐานข้อมูลสุขภาพที่หน่วยบริการต้องส่งทุกแห่งทั่วประเทศ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4275" y="374275"/>
            <a:ext cx="374275" cy="374275"/>
          </a:xfrm>
          <a:custGeom>
            <a:avLst/>
            <a:gdLst/>
            <a:ahLst/>
            <a:cxnLst/>
            <a:rect l="l" t="t" r="r" b="b"/>
            <a:pathLst>
              <a:path w="374275" h="374275">
                <a:moveTo>
                  <a:pt x="0" y="0"/>
                </a:moveTo>
                <a:lnTo>
                  <a:pt x="374275" y="0"/>
                </a:lnTo>
                <a:lnTo>
                  <a:pt x="374275" y="374275"/>
                </a:lnTo>
                <a:lnTo>
                  <a:pt x="0" y="374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3925" y="430416"/>
            <a:ext cx="336847" cy="26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6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60832" y="374275"/>
            <a:ext cx="37427" cy="374275"/>
          </a:xfrm>
          <a:custGeom>
            <a:avLst/>
            <a:gdLst/>
            <a:ahLst/>
            <a:cxnLst/>
            <a:rect l="l" t="t" r="r" b="b"/>
            <a:pathLst>
              <a:path w="37427" h="374275">
                <a:moveTo>
                  <a:pt x="0" y="0"/>
                </a:moveTo>
                <a:lnTo>
                  <a:pt x="37427" y="0"/>
                </a:lnTo>
                <a:lnTo>
                  <a:pt x="37427" y="374275"/>
                </a:lnTo>
                <a:lnTo>
                  <a:pt x="0" y="37427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4275" y="860832"/>
            <a:ext cx="11668015" cy="4491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36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HDC (Health Data Center)</a:t>
            </a:r>
            <a:endParaRPr lang="en-US" sz="16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ABF11FD-1DB0-B4C0-09E0-52238C049347}"/>
              </a:ext>
            </a:extLst>
          </p:cNvPr>
          <p:cNvGrpSpPr/>
          <p:nvPr/>
        </p:nvGrpSpPr>
        <p:grpSpPr>
          <a:xfrm>
            <a:off x="374275" y="1246772"/>
            <a:ext cx="11527662" cy="5473768"/>
            <a:chOff x="374275" y="1384817"/>
            <a:chExt cx="11527662" cy="5473768"/>
          </a:xfrm>
        </p:grpSpPr>
        <p:sp>
          <p:nvSpPr>
            <p:cNvPr id="6" name="Text 4"/>
            <p:cNvSpPr/>
            <p:nvPr/>
          </p:nvSpPr>
          <p:spPr>
            <a:xfrm>
              <a:off x="374275" y="1384817"/>
              <a:ext cx="11527662" cy="26199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326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คลังข้อมูลการแพทย์และสุขภาพกลางของประเทศไทย</a:t>
              </a:r>
              <a:endParaRPr lang="en-US" sz="1600" dirty="0"/>
            </a:p>
          </p:txBody>
        </p:sp>
        <p:sp>
          <p:nvSpPr>
            <p:cNvPr id="7" name="Shape 5"/>
            <p:cNvSpPr/>
            <p:nvPr/>
          </p:nvSpPr>
          <p:spPr>
            <a:xfrm>
              <a:off x="392988" y="1796519"/>
              <a:ext cx="5614121" cy="5062066"/>
            </a:xfrm>
            <a:custGeom>
              <a:avLst/>
              <a:gdLst/>
              <a:ahLst/>
              <a:cxnLst/>
              <a:rect l="l" t="t" r="r" b="b"/>
              <a:pathLst>
                <a:path w="5614121" h="5062066">
                  <a:moveTo>
                    <a:pt x="0" y="0"/>
                  </a:moveTo>
                  <a:lnTo>
                    <a:pt x="5614121" y="0"/>
                  </a:lnTo>
                  <a:lnTo>
                    <a:pt x="5614121" y="5062066"/>
                  </a:lnTo>
                  <a:lnTo>
                    <a:pt x="0" y="50620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AFB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Shape 6"/>
            <p:cNvSpPr/>
            <p:nvPr/>
          </p:nvSpPr>
          <p:spPr>
            <a:xfrm>
              <a:off x="392988" y="1796519"/>
              <a:ext cx="37427" cy="5062066"/>
            </a:xfrm>
            <a:custGeom>
              <a:avLst/>
              <a:gdLst/>
              <a:ahLst/>
              <a:cxnLst/>
              <a:rect l="l" t="t" r="r" b="b"/>
              <a:pathLst>
                <a:path w="37427" h="5062066">
                  <a:moveTo>
                    <a:pt x="0" y="0"/>
                  </a:moveTo>
                  <a:lnTo>
                    <a:pt x="37427" y="0"/>
                  </a:lnTo>
                  <a:lnTo>
                    <a:pt x="37427" y="5062066"/>
                  </a:lnTo>
                  <a:lnTo>
                    <a:pt x="0" y="50620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598840" y="1983656"/>
              <a:ext cx="5314701" cy="26199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474" b="1" dirty="0">
                  <a:solidFill>
                    <a:srgbClr val="1F2937"/>
                  </a:solidFill>
                  <a:latin typeface="Sorts Mill Goudy" pitchFamily="34" charset="0"/>
                  <a:ea typeface="Sorts Mill Goudy" pitchFamily="34" charset="-122"/>
                  <a:cs typeface="Sorts Mill Goudy" pitchFamily="34" charset="-120"/>
                </a:rPr>
                <a:t>สถาปัตยกรรม HDC</a:t>
              </a:r>
              <a:endParaRPr lang="en-US" sz="1600" dirty="0"/>
            </a:p>
          </p:txBody>
        </p:sp>
        <p:sp>
          <p:nvSpPr>
            <p:cNvPr id="10" name="Shape 8"/>
            <p:cNvSpPr/>
            <p:nvPr/>
          </p:nvSpPr>
          <p:spPr>
            <a:xfrm>
              <a:off x="602582" y="2399101"/>
              <a:ext cx="5209905" cy="943172"/>
            </a:xfrm>
            <a:custGeom>
              <a:avLst/>
              <a:gdLst/>
              <a:ahLst/>
              <a:cxnLst/>
              <a:rect l="l" t="t" r="r" b="b"/>
              <a:pathLst>
                <a:path w="5209905" h="943172">
                  <a:moveTo>
                    <a:pt x="0" y="0"/>
                  </a:moveTo>
                  <a:lnTo>
                    <a:pt x="5209905" y="0"/>
                  </a:lnTo>
                  <a:lnTo>
                    <a:pt x="5209905" y="943172"/>
                  </a:lnTo>
                  <a:lnTo>
                    <a:pt x="0" y="9431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Shape 9"/>
            <p:cNvSpPr/>
            <p:nvPr/>
          </p:nvSpPr>
          <p:spPr>
            <a:xfrm>
              <a:off x="756035" y="2552557"/>
              <a:ext cx="374275" cy="374275"/>
            </a:xfrm>
            <a:custGeom>
              <a:avLst/>
              <a:gdLst/>
              <a:ahLst/>
              <a:cxnLst/>
              <a:rect l="l" t="t" r="r" b="b"/>
              <a:pathLst>
                <a:path w="374275" h="374275">
                  <a:moveTo>
                    <a:pt x="0" y="0"/>
                  </a:moveTo>
                  <a:lnTo>
                    <a:pt x="374275" y="0"/>
                  </a:lnTo>
                  <a:lnTo>
                    <a:pt x="374275" y="374275"/>
                  </a:lnTo>
                  <a:lnTo>
                    <a:pt x="0" y="374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 10"/>
            <p:cNvSpPr/>
            <p:nvPr/>
          </p:nvSpPr>
          <p:spPr>
            <a:xfrm>
              <a:off x="718608" y="2552557"/>
              <a:ext cx="449130" cy="37427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179" b="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3</a:t>
              </a:r>
              <a:endParaRPr lang="en-US" sz="1600" dirty="0"/>
            </a:p>
          </p:txBody>
        </p:sp>
        <p:sp>
          <p:nvSpPr>
            <p:cNvPr id="13" name="Text 11"/>
            <p:cNvSpPr/>
            <p:nvPr/>
          </p:nvSpPr>
          <p:spPr>
            <a:xfrm>
              <a:off x="1242592" y="2627411"/>
              <a:ext cx="1422244" cy="22456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79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ส่วนกลาง (Central)</a:t>
              </a:r>
              <a:endParaRPr lang="en-US" sz="1600" dirty="0"/>
            </a:p>
          </p:txBody>
        </p:sp>
        <p:sp>
          <p:nvSpPr>
            <p:cNvPr id="14" name="Text 12"/>
            <p:cNvSpPr/>
            <p:nvPr/>
          </p:nvSpPr>
          <p:spPr>
            <a:xfrm>
              <a:off x="756035" y="3001686"/>
              <a:ext cx="4968497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รวบรวมข้อมูลจากทุกเขต วิเคราะห์และรายงานระดับประเทศ</a:t>
              </a:r>
              <a:endParaRPr lang="en-US" sz="1600" dirty="0"/>
            </a:p>
          </p:txBody>
        </p:sp>
        <p:sp>
          <p:nvSpPr>
            <p:cNvPr id="15" name="Shape 13"/>
            <p:cNvSpPr/>
            <p:nvPr/>
          </p:nvSpPr>
          <p:spPr>
            <a:xfrm>
              <a:off x="3137124" y="3458300"/>
              <a:ext cx="140353" cy="187137"/>
            </a:xfrm>
            <a:custGeom>
              <a:avLst/>
              <a:gdLst/>
              <a:ahLst/>
              <a:cxnLst/>
              <a:rect l="l" t="t" r="r" b="b"/>
              <a:pathLst>
                <a:path w="140353" h="187137">
                  <a:moveTo>
                    <a:pt x="78437" y="6360"/>
                  </a:moveTo>
                  <a:cubicBezTo>
                    <a:pt x="73868" y="1791"/>
                    <a:pt x="66448" y="1791"/>
                    <a:pt x="61880" y="6360"/>
                  </a:cubicBezTo>
                  <a:lnTo>
                    <a:pt x="3399" y="64840"/>
                  </a:lnTo>
                  <a:cubicBezTo>
                    <a:pt x="-1170" y="69409"/>
                    <a:pt x="-1170" y="76829"/>
                    <a:pt x="3399" y="81397"/>
                  </a:cubicBezTo>
                  <a:cubicBezTo>
                    <a:pt x="7968" y="85966"/>
                    <a:pt x="15388" y="85966"/>
                    <a:pt x="19956" y="81397"/>
                  </a:cubicBezTo>
                  <a:lnTo>
                    <a:pt x="58480" y="42873"/>
                  </a:lnTo>
                  <a:lnTo>
                    <a:pt x="58480" y="178365"/>
                  </a:lnTo>
                  <a:cubicBezTo>
                    <a:pt x="58480" y="184835"/>
                    <a:pt x="63707" y="190061"/>
                    <a:pt x="70177" y="190061"/>
                  </a:cubicBezTo>
                  <a:cubicBezTo>
                    <a:pt x="76646" y="190061"/>
                    <a:pt x="81873" y="184835"/>
                    <a:pt x="81873" y="178365"/>
                  </a:cubicBezTo>
                  <a:lnTo>
                    <a:pt x="81873" y="42873"/>
                  </a:lnTo>
                  <a:lnTo>
                    <a:pt x="120397" y="81397"/>
                  </a:lnTo>
                  <a:cubicBezTo>
                    <a:pt x="124965" y="85966"/>
                    <a:pt x="132385" y="85966"/>
                    <a:pt x="136954" y="81397"/>
                  </a:cubicBezTo>
                  <a:cubicBezTo>
                    <a:pt x="141523" y="76829"/>
                    <a:pt x="141523" y="69409"/>
                    <a:pt x="136954" y="64840"/>
                  </a:cubicBezTo>
                  <a:lnTo>
                    <a:pt x="78473" y="636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Shape 14"/>
            <p:cNvSpPr/>
            <p:nvPr/>
          </p:nvSpPr>
          <p:spPr>
            <a:xfrm>
              <a:off x="602582" y="3761462"/>
              <a:ext cx="5209905" cy="943172"/>
            </a:xfrm>
            <a:custGeom>
              <a:avLst/>
              <a:gdLst/>
              <a:ahLst/>
              <a:cxnLst/>
              <a:rect l="l" t="t" r="r" b="b"/>
              <a:pathLst>
                <a:path w="5209905" h="943172">
                  <a:moveTo>
                    <a:pt x="0" y="0"/>
                  </a:moveTo>
                  <a:lnTo>
                    <a:pt x="5209905" y="0"/>
                  </a:lnTo>
                  <a:lnTo>
                    <a:pt x="5209905" y="943172"/>
                  </a:lnTo>
                  <a:lnTo>
                    <a:pt x="0" y="9431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Shape 15"/>
            <p:cNvSpPr/>
            <p:nvPr/>
          </p:nvSpPr>
          <p:spPr>
            <a:xfrm>
              <a:off x="756035" y="3914913"/>
              <a:ext cx="374275" cy="374275"/>
            </a:xfrm>
            <a:custGeom>
              <a:avLst/>
              <a:gdLst/>
              <a:ahLst/>
              <a:cxnLst/>
              <a:rect l="l" t="t" r="r" b="b"/>
              <a:pathLst>
                <a:path w="374275" h="374275">
                  <a:moveTo>
                    <a:pt x="0" y="0"/>
                  </a:moveTo>
                  <a:lnTo>
                    <a:pt x="374275" y="0"/>
                  </a:lnTo>
                  <a:lnTo>
                    <a:pt x="374275" y="374275"/>
                  </a:lnTo>
                  <a:lnTo>
                    <a:pt x="0" y="374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 16"/>
            <p:cNvSpPr/>
            <p:nvPr/>
          </p:nvSpPr>
          <p:spPr>
            <a:xfrm>
              <a:off x="718608" y="3914913"/>
              <a:ext cx="449130" cy="37427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179" b="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2</a:t>
              </a:r>
              <a:endParaRPr lang="en-US" sz="1600" dirty="0"/>
            </a:p>
          </p:txBody>
        </p:sp>
        <p:sp>
          <p:nvSpPr>
            <p:cNvPr id="19" name="Text 17"/>
            <p:cNvSpPr/>
            <p:nvPr/>
          </p:nvSpPr>
          <p:spPr>
            <a:xfrm>
              <a:off x="1242592" y="3989768"/>
              <a:ext cx="1506456" cy="22456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79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ระดับเขต (Regional)</a:t>
              </a:r>
              <a:endParaRPr lang="en-US" sz="1600" dirty="0"/>
            </a:p>
          </p:txBody>
        </p:sp>
        <p:sp>
          <p:nvSpPr>
            <p:cNvPr id="20" name="Text 18"/>
            <p:cNvSpPr/>
            <p:nvPr/>
          </p:nvSpPr>
          <p:spPr>
            <a:xfrm>
              <a:off x="756035" y="4364043"/>
              <a:ext cx="4968497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รวบรวมข้อมูลจากจังหวัดในพื้นที่ 13 เขตสาธารณสุข</a:t>
              </a:r>
              <a:endParaRPr lang="en-US" sz="1600" dirty="0"/>
            </a:p>
          </p:txBody>
        </p:sp>
        <p:sp>
          <p:nvSpPr>
            <p:cNvPr id="21" name="Shape 19"/>
            <p:cNvSpPr/>
            <p:nvPr/>
          </p:nvSpPr>
          <p:spPr>
            <a:xfrm>
              <a:off x="3137124" y="4820661"/>
              <a:ext cx="140353" cy="187137"/>
            </a:xfrm>
            <a:custGeom>
              <a:avLst/>
              <a:gdLst/>
              <a:ahLst/>
              <a:cxnLst/>
              <a:rect l="l" t="t" r="r" b="b"/>
              <a:pathLst>
                <a:path w="140353" h="187137">
                  <a:moveTo>
                    <a:pt x="78437" y="6360"/>
                  </a:moveTo>
                  <a:cubicBezTo>
                    <a:pt x="73868" y="1791"/>
                    <a:pt x="66448" y="1791"/>
                    <a:pt x="61880" y="6360"/>
                  </a:cubicBezTo>
                  <a:lnTo>
                    <a:pt x="3399" y="64840"/>
                  </a:lnTo>
                  <a:cubicBezTo>
                    <a:pt x="-1170" y="69409"/>
                    <a:pt x="-1170" y="76829"/>
                    <a:pt x="3399" y="81397"/>
                  </a:cubicBezTo>
                  <a:cubicBezTo>
                    <a:pt x="7968" y="85966"/>
                    <a:pt x="15388" y="85966"/>
                    <a:pt x="19956" y="81397"/>
                  </a:cubicBezTo>
                  <a:lnTo>
                    <a:pt x="58480" y="42873"/>
                  </a:lnTo>
                  <a:lnTo>
                    <a:pt x="58480" y="178365"/>
                  </a:lnTo>
                  <a:cubicBezTo>
                    <a:pt x="58480" y="184835"/>
                    <a:pt x="63707" y="190061"/>
                    <a:pt x="70177" y="190061"/>
                  </a:cubicBezTo>
                  <a:cubicBezTo>
                    <a:pt x="76646" y="190061"/>
                    <a:pt x="81873" y="184835"/>
                    <a:pt x="81873" y="178365"/>
                  </a:cubicBezTo>
                  <a:lnTo>
                    <a:pt x="81873" y="42873"/>
                  </a:lnTo>
                  <a:lnTo>
                    <a:pt x="120397" y="81397"/>
                  </a:lnTo>
                  <a:cubicBezTo>
                    <a:pt x="124965" y="85966"/>
                    <a:pt x="132385" y="85966"/>
                    <a:pt x="136954" y="81397"/>
                  </a:cubicBezTo>
                  <a:cubicBezTo>
                    <a:pt x="141523" y="76829"/>
                    <a:pt x="141523" y="69409"/>
                    <a:pt x="136954" y="64840"/>
                  </a:cubicBezTo>
                  <a:lnTo>
                    <a:pt x="78473" y="636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Shape 20"/>
            <p:cNvSpPr/>
            <p:nvPr/>
          </p:nvSpPr>
          <p:spPr>
            <a:xfrm>
              <a:off x="602582" y="5123823"/>
              <a:ext cx="5209905" cy="943172"/>
            </a:xfrm>
            <a:custGeom>
              <a:avLst/>
              <a:gdLst/>
              <a:ahLst/>
              <a:cxnLst/>
              <a:rect l="l" t="t" r="r" b="b"/>
              <a:pathLst>
                <a:path w="5209905" h="943172">
                  <a:moveTo>
                    <a:pt x="0" y="0"/>
                  </a:moveTo>
                  <a:lnTo>
                    <a:pt x="5209905" y="0"/>
                  </a:lnTo>
                  <a:lnTo>
                    <a:pt x="5209905" y="943172"/>
                  </a:lnTo>
                  <a:lnTo>
                    <a:pt x="0" y="9431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Shape 21"/>
            <p:cNvSpPr/>
            <p:nvPr/>
          </p:nvSpPr>
          <p:spPr>
            <a:xfrm>
              <a:off x="756035" y="5277274"/>
              <a:ext cx="374275" cy="374275"/>
            </a:xfrm>
            <a:custGeom>
              <a:avLst/>
              <a:gdLst/>
              <a:ahLst/>
              <a:cxnLst/>
              <a:rect l="l" t="t" r="r" b="b"/>
              <a:pathLst>
                <a:path w="374275" h="374275">
                  <a:moveTo>
                    <a:pt x="0" y="0"/>
                  </a:moveTo>
                  <a:lnTo>
                    <a:pt x="374275" y="0"/>
                  </a:lnTo>
                  <a:lnTo>
                    <a:pt x="374275" y="374275"/>
                  </a:lnTo>
                  <a:lnTo>
                    <a:pt x="0" y="3742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 22"/>
            <p:cNvSpPr/>
            <p:nvPr/>
          </p:nvSpPr>
          <p:spPr>
            <a:xfrm>
              <a:off x="718608" y="5277274"/>
              <a:ext cx="449130" cy="37427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179" b="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1</a:t>
              </a:r>
              <a:endParaRPr lang="en-US" sz="1600" dirty="0"/>
            </a:p>
          </p:txBody>
        </p:sp>
        <p:sp>
          <p:nvSpPr>
            <p:cNvPr id="25" name="Text 23"/>
            <p:cNvSpPr/>
            <p:nvPr/>
          </p:nvSpPr>
          <p:spPr>
            <a:xfrm>
              <a:off x="1242592" y="5352129"/>
              <a:ext cx="1815233" cy="22456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79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ระดับจังหวัด (Provincial)</a:t>
              </a:r>
              <a:endParaRPr lang="en-US" sz="1600" dirty="0"/>
            </a:p>
          </p:txBody>
        </p:sp>
        <p:sp>
          <p:nvSpPr>
            <p:cNvPr id="26" name="Text 24"/>
            <p:cNvSpPr/>
            <p:nvPr/>
          </p:nvSpPr>
          <p:spPr>
            <a:xfrm>
              <a:off x="756035" y="5726404"/>
              <a:ext cx="4968497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รวบรวมข้อมูล 43 แฟ้มจากหน่วยบริการในจังหวัด</a:t>
              </a:r>
              <a:endParaRPr lang="en-US" sz="1600" dirty="0"/>
            </a:p>
          </p:txBody>
        </p:sp>
        <p:sp>
          <p:nvSpPr>
            <p:cNvPr id="27" name="Shape 25"/>
            <p:cNvSpPr/>
            <p:nvPr/>
          </p:nvSpPr>
          <p:spPr>
            <a:xfrm>
              <a:off x="6190036" y="1796519"/>
              <a:ext cx="5632835" cy="1721664"/>
            </a:xfrm>
            <a:custGeom>
              <a:avLst/>
              <a:gdLst/>
              <a:ahLst/>
              <a:cxnLst/>
              <a:rect l="l" t="t" r="r" b="b"/>
              <a:pathLst>
                <a:path w="5632835" h="1721664">
                  <a:moveTo>
                    <a:pt x="0" y="0"/>
                  </a:moveTo>
                  <a:lnTo>
                    <a:pt x="5632835" y="0"/>
                  </a:lnTo>
                  <a:lnTo>
                    <a:pt x="5632835" y="1721664"/>
                  </a:lnTo>
                  <a:lnTo>
                    <a:pt x="0" y="1721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Shape 26"/>
            <p:cNvSpPr/>
            <p:nvPr/>
          </p:nvSpPr>
          <p:spPr>
            <a:xfrm>
              <a:off x="6412262" y="1998628"/>
              <a:ext cx="163745" cy="187137"/>
            </a:xfrm>
            <a:custGeom>
              <a:avLst/>
              <a:gdLst/>
              <a:ahLst/>
              <a:cxnLst/>
              <a:rect l="l" t="t" r="r" b="b"/>
              <a:pathLst>
                <a:path w="163745" h="187137">
                  <a:moveTo>
                    <a:pt x="163745" y="75220"/>
                  </a:moveTo>
                  <a:cubicBezTo>
                    <a:pt x="158336" y="78802"/>
                    <a:pt x="152122" y="81690"/>
                    <a:pt x="145653" y="83993"/>
                  </a:cubicBezTo>
                  <a:cubicBezTo>
                    <a:pt x="128474" y="90133"/>
                    <a:pt x="105923" y="93569"/>
                    <a:pt x="81873" y="93569"/>
                  </a:cubicBezTo>
                  <a:cubicBezTo>
                    <a:pt x="57823" y="93569"/>
                    <a:pt x="35234" y="90096"/>
                    <a:pt x="18092" y="83993"/>
                  </a:cubicBezTo>
                  <a:cubicBezTo>
                    <a:pt x="11660" y="81690"/>
                    <a:pt x="5409" y="78802"/>
                    <a:pt x="0" y="75220"/>
                  </a:cubicBezTo>
                  <a:lnTo>
                    <a:pt x="0" y="105265"/>
                  </a:lnTo>
                  <a:cubicBezTo>
                    <a:pt x="0" y="121420"/>
                    <a:pt x="36660" y="134505"/>
                    <a:pt x="81873" y="134505"/>
                  </a:cubicBezTo>
                  <a:cubicBezTo>
                    <a:pt x="127085" y="134505"/>
                    <a:pt x="163745" y="121420"/>
                    <a:pt x="163745" y="105265"/>
                  </a:cubicBezTo>
                  <a:lnTo>
                    <a:pt x="163745" y="75220"/>
                  </a:lnTo>
                  <a:close/>
                  <a:moveTo>
                    <a:pt x="163745" y="46784"/>
                  </a:moveTo>
                  <a:lnTo>
                    <a:pt x="163745" y="29240"/>
                  </a:lnTo>
                  <a:cubicBezTo>
                    <a:pt x="163745" y="13085"/>
                    <a:pt x="127085" y="0"/>
                    <a:pt x="81873" y="0"/>
                  </a:cubicBezTo>
                  <a:cubicBezTo>
                    <a:pt x="36660" y="0"/>
                    <a:pt x="0" y="13085"/>
                    <a:pt x="0" y="29240"/>
                  </a:cubicBezTo>
                  <a:lnTo>
                    <a:pt x="0" y="46784"/>
                  </a:lnTo>
                  <a:cubicBezTo>
                    <a:pt x="0" y="62940"/>
                    <a:pt x="36660" y="76025"/>
                    <a:pt x="81873" y="76025"/>
                  </a:cubicBezTo>
                  <a:cubicBezTo>
                    <a:pt x="127085" y="76025"/>
                    <a:pt x="163745" y="62940"/>
                    <a:pt x="163745" y="46784"/>
                  </a:cubicBezTo>
                  <a:close/>
                  <a:moveTo>
                    <a:pt x="145653" y="142473"/>
                  </a:moveTo>
                  <a:cubicBezTo>
                    <a:pt x="128511" y="148577"/>
                    <a:pt x="105959" y="152049"/>
                    <a:pt x="81873" y="152049"/>
                  </a:cubicBezTo>
                  <a:cubicBezTo>
                    <a:pt x="57786" y="152049"/>
                    <a:pt x="35234" y="148577"/>
                    <a:pt x="18092" y="142473"/>
                  </a:cubicBezTo>
                  <a:cubicBezTo>
                    <a:pt x="11660" y="140170"/>
                    <a:pt x="5409" y="137283"/>
                    <a:pt x="0" y="133701"/>
                  </a:cubicBezTo>
                  <a:lnTo>
                    <a:pt x="0" y="157897"/>
                  </a:lnTo>
                  <a:cubicBezTo>
                    <a:pt x="0" y="174052"/>
                    <a:pt x="36660" y="187137"/>
                    <a:pt x="81873" y="187137"/>
                  </a:cubicBezTo>
                  <a:cubicBezTo>
                    <a:pt x="127085" y="187137"/>
                    <a:pt x="163745" y="174052"/>
                    <a:pt x="163745" y="157897"/>
                  </a:cubicBezTo>
                  <a:lnTo>
                    <a:pt x="163745" y="133701"/>
                  </a:lnTo>
                  <a:cubicBezTo>
                    <a:pt x="158336" y="137283"/>
                    <a:pt x="152122" y="140170"/>
                    <a:pt x="145653" y="142473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 27"/>
            <p:cNvSpPr/>
            <p:nvPr/>
          </p:nvSpPr>
          <p:spPr>
            <a:xfrm>
              <a:off x="6666246" y="1983656"/>
              <a:ext cx="5063057" cy="26199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474" b="1" dirty="0">
                  <a:solidFill>
                    <a:srgbClr val="FFFFFF"/>
                  </a:solidFill>
                  <a:latin typeface="Sorts Mill Goudy" pitchFamily="34" charset="0"/>
                  <a:ea typeface="Sorts Mill Goudy" pitchFamily="34" charset="-122"/>
                  <a:cs typeface="Sorts Mill Goudy" pitchFamily="34" charset="-120"/>
                </a:rPr>
                <a:t>หน้าที่หลัก</a:t>
              </a:r>
              <a:endParaRPr lang="en-US" sz="1600" dirty="0"/>
            </a:p>
          </p:txBody>
        </p:sp>
        <p:sp>
          <p:nvSpPr>
            <p:cNvPr id="30" name="Shape 28"/>
            <p:cNvSpPr/>
            <p:nvPr/>
          </p:nvSpPr>
          <p:spPr>
            <a:xfrm>
              <a:off x="6404075" y="2395358"/>
              <a:ext cx="114622" cy="130996"/>
            </a:xfrm>
            <a:custGeom>
              <a:avLst/>
              <a:gdLst/>
              <a:ahLst/>
              <a:cxnLst/>
              <a:rect l="l" t="t" r="r" b="b"/>
              <a:pathLst>
                <a:path w="114622" h="130996">
                  <a:moveTo>
                    <a:pt x="111244" y="17935"/>
                  </a:moveTo>
                  <a:cubicBezTo>
                    <a:pt x="114903" y="20596"/>
                    <a:pt x="115722" y="25713"/>
                    <a:pt x="113061" y="29372"/>
                  </a:cubicBezTo>
                  <a:lnTo>
                    <a:pt x="47563" y="119432"/>
                  </a:lnTo>
                  <a:cubicBezTo>
                    <a:pt x="46156" y="121376"/>
                    <a:pt x="43981" y="122579"/>
                    <a:pt x="41576" y="122783"/>
                  </a:cubicBezTo>
                  <a:cubicBezTo>
                    <a:pt x="39171" y="122988"/>
                    <a:pt x="36843" y="122093"/>
                    <a:pt x="35154" y="120404"/>
                  </a:cubicBezTo>
                  <a:lnTo>
                    <a:pt x="2405" y="87655"/>
                  </a:lnTo>
                  <a:cubicBezTo>
                    <a:pt x="-793" y="84457"/>
                    <a:pt x="-793" y="79263"/>
                    <a:pt x="2405" y="76065"/>
                  </a:cubicBezTo>
                  <a:cubicBezTo>
                    <a:pt x="5603" y="72867"/>
                    <a:pt x="10797" y="72867"/>
                    <a:pt x="13995" y="76065"/>
                  </a:cubicBezTo>
                  <a:lnTo>
                    <a:pt x="39964" y="102034"/>
                  </a:lnTo>
                  <a:lnTo>
                    <a:pt x="99833" y="19726"/>
                  </a:lnTo>
                  <a:cubicBezTo>
                    <a:pt x="102494" y="16067"/>
                    <a:pt x="107611" y="15249"/>
                    <a:pt x="111270" y="17910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 29"/>
            <p:cNvSpPr/>
            <p:nvPr/>
          </p:nvSpPr>
          <p:spPr>
            <a:xfrm>
              <a:off x="6615774" y="2357931"/>
              <a:ext cx="2676064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รวบรวมข้อมูล 43 แฟ้มจากหน่วยบริการทั่วประเทศ</a:t>
              </a:r>
              <a:endParaRPr lang="en-US" sz="1600" dirty="0"/>
            </a:p>
          </p:txBody>
        </p:sp>
        <p:sp>
          <p:nvSpPr>
            <p:cNvPr id="32" name="Shape 30"/>
            <p:cNvSpPr/>
            <p:nvPr/>
          </p:nvSpPr>
          <p:spPr>
            <a:xfrm>
              <a:off x="6404075" y="2657351"/>
              <a:ext cx="114622" cy="130996"/>
            </a:xfrm>
            <a:custGeom>
              <a:avLst/>
              <a:gdLst/>
              <a:ahLst/>
              <a:cxnLst/>
              <a:rect l="l" t="t" r="r" b="b"/>
              <a:pathLst>
                <a:path w="114622" h="130996">
                  <a:moveTo>
                    <a:pt x="111244" y="17935"/>
                  </a:moveTo>
                  <a:cubicBezTo>
                    <a:pt x="114903" y="20596"/>
                    <a:pt x="115722" y="25713"/>
                    <a:pt x="113061" y="29372"/>
                  </a:cubicBezTo>
                  <a:lnTo>
                    <a:pt x="47563" y="119432"/>
                  </a:lnTo>
                  <a:cubicBezTo>
                    <a:pt x="46156" y="121376"/>
                    <a:pt x="43981" y="122579"/>
                    <a:pt x="41576" y="122783"/>
                  </a:cubicBezTo>
                  <a:cubicBezTo>
                    <a:pt x="39171" y="122988"/>
                    <a:pt x="36843" y="122093"/>
                    <a:pt x="35154" y="120404"/>
                  </a:cubicBezTo>
                  <a:lnTo>
                    <a:pt x="2405" y="87655"/>
                  </a:lnTo>
                  <a:cubicBezTo>
                    <a:pt x="-793" y="84457"/>
                    <a:pt x="-793" y="79263"/>
                    <a:pt x="2405" y="76065"/>
                  </a:cubicBezTo>
                  <a:cubicBezTo>
                    <a:pt x="5603" y="72867"/>
                    <a:pt x="10797" y="72867"/>
                    <a:pt x="13995" y="76065"/>
                  </a:cubicBezTo>
                  <a:lnTo>
                    <a:pt x="39964" y="102034"/>
                  </a:lnTo>
                  <a:lnTo>
                    <a:pt x="99833" y="19726"/>
                  </a:lnTo>
                  <a:cubicBezTo>
                    <a:pt x="102494" y="16067"/>
                    <a:pt x="107611" y="15249"/>
                    <a:pt x="111270" y="17910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 31"/>
            <p:cNvSpPr/>
            <p:nvPr/>
          </p:nvSpPr>
          <p:spPr>
            <a:xfrm>
              <a:off x="6615774" y="2619923"/>
              <a:ext cx="1927515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จัดเก็บข้อมูลมาตรฐานด้วย ICD-10</a:t>
              </a:r>
              <a:endParaRPr lang="en-US" sz="1600" dirty="0"/>
            </a:p>
          </p:txBody>
        </p:sp>
        <p:sp>
          <p:nvSpPr>
            <p:cNvPr id="34" name="Shape 32"/>
            <p:cNvSpPr/>
            <p:nvPr/>
          </p:nvSpPr>
          <p:spPr>
            <a:xfrm>
              <a:off x="6404075" y="2919343"/>
              <a:ext cx="114622" cy="130996"/>
            </a:xfrm>
            <a:custGeom>
              <a:avLst/>
              <a:gdLst/>
              <a:ahLst/>
              <a:cxnLst/>
              <a:rect l="l" t="t" r="r" b="b"/>
              <a:pathLst>
                <a:path w="114622" h="130996">
                  <a:moveTo>
                    <a:pt x="111244" y="17935"/>
                  </a:moveTo>
                  <a:cubicBezTo>
                    <a:pt x="114903" y="20596"/>
                    <a:pt x="115722" y="25713"/>
                    <a:pt x="113061" y="29372"/>
                  </a:cubicBezTo>
                  <a:lnTo>
                    <a:pt x="47563" y="119432"/>
                  </a:lnTo>
                  <a:cubicBezTo>
                    <a:pt x="46156" y="121376"/>
                    <a:pt x="43981" y="122579"/>
                    <a:pt x="41576" y="122783"/>
                  </a:cubicBezTo>
                  <a:cubicBezTo>
                    <a:pt x="39171" y="122988"/>
                    <a:pt x="36843" y="122093"/>
                    <a:pt x="35154" y="120404"/>
                  </a:cubicBezTo>
                  <a:lnTo>
                    <a:pt x="2405" y="87655"/>
                  </a:lnTo>
                  <a:cubicBezTo>
                    <a:pt x="-793" y="84457"/>
                    <a:pt x="-793" y="79263"/>
                    <a:pt x="2405" y="76065"/>
                  </a:cubicBezTo>
                  <a:cubicBezTo>
                    <a:pt x="5603" y="72867"/>
                    <a:pt x="10797" y="72867"/>
                    <a:pt x="13995" y="76065"/>
                  </a:cubicBezTo>
                  <a:lnTo>
                    <a:pt x="39964" y="102034"/>
                  </a:lnTo>
                  <a:lnTo>
                    <a:pt x="99833" y="19726"/>
                  </a:lnTo>
                  <a:cubicBezTo>
                    <a:pt x="102494" y="16067"/>
                    <a:pt x="107611" y="15249"/>
                    <a:pt x="111270" y="17910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 33"/>
            <p:cNvSpPr/>
            <p:nvPr/>
          </p:nvSpPr>
          <p:spPr>
            <a:xfrm>
              <a:off x="6615774" y="2881916"/>
              <a:ext cx="2049154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สนับสนุนการวิจัยและวางแผนนโยบาย</a:t>
              </a:r>
              <a:endParaRPr lang="en-US" sz="1600" dirty="0"/>
            </a:p>
          </p:txBody>
        </p:sp>
        <p:sp>
          <p:nvSpPr>
            <p:cNvPr id="36" name="Shape 34"/>
            <p:cNvSpPr/>
            <p:nvPr/>
          </p:nvSpPr>
          <p:spPr>
            <a:xfrm>
              <a:off x="6404075" y="3181335"/>
              <a:ext cx="114622" cy="130996"/>
            </a:xfrm>
            <a:custGeom>
              <a:avLst/>
              <a:gdLst/>
              <a:ahLst/>
              <a:cxnLst/>
              <a:rect l="l" t="t" r="r" b="b"/>
              <a:pathLst>
                <a:path w="114622" h="130996">
                  <a:moveTo>
                    <a:pt x="111244" y="17935"/>
                  </a:moveTo>
                  <a:cubicBezTo>
                    <a:pt x="114903" y="20596"/>
                    <a:pt x="115722" y="25713"/>
                    <a:pt x="113061" y="29372"/>
                  </a:cubicBezTo>
                  <a:lnTo>
                    <a:pt x="47563" y="119432"/>
                  </a:lnTo>
                  <a:cubicBezTo>
                    <a:pt x="46156" y="121376"/>
                    <a:pt x="43981" y="122579"/>
                    <a:pt x="41576" y="122783"/>
                  </a:cubicBezTo>
                  <a:cubicBezTo>
                    <a:pt x="39171" y="122988"/>
                    <a:pt x="36843" y="122093"/>
                    <a:pt x="35154" y="120404"/>
                  </a:cubicBezTo>
                  <a:lnTo>
                    <a:pt x="2405" y="87655"/>
                  </a:lnTo>
                  <a:cubicBezTo>
                    <a:pt x="-793" y="84457"/>
                    <a:pt x="-793" y="79263"/>
                    <a:pt x="2405" y="76065"/>
                  </a:cubicBezTo>
                  <a:cubicBezTo>
                    <a:pt x="5603" y="72867"/>
                    <a:pt x="10797" y="72867"/>
                    <a:pt x="13995" y="76065"/>
                  </a:cubicBezTo>
                  <a:lnTo>
                    <a:pt x="39964" y="102034"/>
                  </a:lnTo>
                  <a:lnTo>
                    <a:pt x="99833" y="19726"/>
                  </a:lnTo>
                  <a:cubicBezTo>
                    <a:pt x="102494" y="16067"/>
                    <a:pt x="107611" y="15249"/>
                    <a:pt x="111270" y="17910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35"/>
            <p:cNvSpPr/>
            <p:nvPr/>
          </p:nvSpPr>
          <p:spPr>
            <a:xfrm>
              <a:off x="6615774" y="3143908"/>
              <a:ext cx="1927515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ติดตามตัวชี้วัดสาธารณสุขระดับชาติ</a:t>
              </a:r>
              <a:endParaRPr lang="en-US" sz="1600" dirty="0"/>
            </a:p>
          </p:txBody>
        </p:sp>
        <p:sp>
          <p:nvSpPr>
            <p:cNvPr id="38" name="Shape 36"/>
            <p:cNvSpPr/>
            <p:nvPr/>
          </p:nvSpPr>
          <p:spPr>
            <a:xfrm>
              <a:off x="6208750" y="3667893"/>
              <a:ext cx="5614121" cy="2629280"/>
            </a:xfrm>
            <a:custGeom>
              <a:avLst/>
              <a:gdLst/>
              <a:ahLst/>
              <a:cxnLst/>
              <a:rect l="l" t="t" r="r" b="b"/>
              <a:pathLst>
                <a:path w="5614121" h="2629280">
                  <a:moveTo>
                    <a:pt x="0" y="0"/>
                  </a:moveTo>
                  <a:lnTo>
                    <a:pt x="5614121" y="0"/>
                  </a:lnTo>
                  <a:lnTo>
                    <a:pt x="5614121" y="2629280"/>
                  </a:lnTo>
                  <a:lnTo>
                    <a:pt x="0" y="26292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FAFB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Shape 37"/>
            <p:cNvSpPr/>
            <p:nvPr/>
          </p:nvSpPr>
          <p:spPr>
            <a:xfrm>
              <a:off x="6208750" y="3667893"/>
              <a:ext cx="37427" cy="2629280"/>
            </a:xfrm>
            <a:custGeom>
              <a:avLst/>
              <a:gdLst/>
              <a:ahLst/>
              <a:cxnLst/>
              <a:rect l="l" t="t" r="r" b="b"/>
              <a:pathLst>
                <a:path w="37427" h="2629280">
                  <a:moveTo>
                    <a:pt x="0" y="0"/>
                  </a:moveTo>
                  <a:lnTo>
                    <a:pt x="37427" y="0"/>
                  </a:lnTo>
                  <a:lnTo>
                    <a:pt x="37427" y="2629280"/>
                  </a:lnTo>
                  <a:lnTo>
                    <a:pt x="0" y="26292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F2937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Shape 38"/>
            <p:cNvSpPr/>
            <p:nvPr/>
          </p:nvSpPr>
          <p:spPr>
            <a:xfrm>
              <a:off x="6437993" y="3870002"/>
              <a:ext cx="187137" cy="187137"/>
            </a:xfrm>
            <a:custGeom>
              <a:avLst/>
              <a:gdLst/>
              <a:ahLst/>
              <a:cxnLst/>
              <a:rect l="l" t="t" r="r" b="b"/>
              <a:pathLst>
                <a:path w="187137" h="187137">
                  <a:moveTo>
                    <a:pt x="23392" y="23392"/>
                  </a:moveTo>
                  <a:cubicBezTo>
                    <a:pt x="23392" y="16923"/>
                    <a:pt x="18165" y="11696"/>
                    <a:pt x="11696" y="11696"/>
                  </a:cubicBezTo>
                  <a:cubicBezTo>
                    <a:pt x="5227" y="11696"/>
                    <a:pt x="0" y="16923"/>
                    <a:pt x="0" y="23392"/>
                  </a:cubicBezTo>
                  <a:lnTo>
                    <a:pt x="0" y="146201"/>
                  </a:lnTo>
                  <a:cubicBezTo>
                    <a:pt x="0" y="162356"/>
                    <a:pt x="13085" y="175441"/>
                    <a:pt x="29240" y="175441"/>
                  </a:cubicBezTo>
                  <a:lnTo>
                    <a:pt x="175441" y="175441"/>
                  </a:lnTo>
                  <a:cubicBezTo>
                    <a:pt x="181911" y="175441"/>
                    <a:pt x="187137" y="170215"/>
                    <a:pt x="187137" y="163745"/>
                  </a:cubicBezTo>
                  <a:cubicBezTo>
                    <a:pt x="187137" y="157276"/>
                    <a:pt x="181911" y="152049"/>
                    <a:pt x="175441" y="152049"/>
                  </a:cubicBezTo>
                  <a:lnTo>
                    <a:pt x="29240" y="152049"/>
                  </a:lnTo>
                  <a:cubicBezTo>
                    <a:pt x="26024" y="152049"/>
                    <a:pt x="23392" y="149417"/>
                    <a:pt x="23392" y="146201"/>
                  </a:cubicBezTo>
                  <a:lnTo>
                    <a:pt x="23392" y="23392"/>
                  </a:lnTo>
                  <a:close/>
                  <a:moveTo>
                    <a:pt x="172006" y="55045"/>
                  </a:moveTo>
                  <a:cubicBezTo>
                    <a:pt x="176574" y="50476"/>
                    <a:pt x="176574" y="43056"/>
                    <a:pt x="172006" y="38487"/>
                  </a:cubicBezTo>
                  <a:cubicBezTo>
                    <a:pt x="167437" y="33919"/>
                    <a:pt x="160017" y="33919"/>
                    <a:pt x="155448" y="38487"/>
                  </a:cubicBezTo>
                  <a:lnTo>
                    <a:pt x="116961" y="77011"/>
                  </a:lnTo>
                  <a:lnTo>
                    <a:pt x="95981" y="56068"/>
                  </a:lnTo>
                  <a:cubicBezTo>
                    <a:pt x="91412" y="51499"/>
                    <a:pt x="83993" y="51499"/>
                    <a:pt x="79424" y="56068"/>
                  </a:cubicBezTo>
                  <a:lnTo>
                    <a:pt x="44335" y="91156"/>
                  </a:lnTo>
                  <a:cubicBezTo>
                    <a:pt x="39767" y="95725"/>
                    <a:pt x="39767" y="103145"/>
                    <a:pt x="44335" y="107714"/>
                  </a:cubicBezTo>
                  <a:cubicBezTo>
                    <a:pt x="48904" y="112282"/>
                    <a:pt x="56324" y="112282"/>
                    <a:pt x="60893" y="107714"/>
                  </a:cubicBezTo>
                  <a:lnTo>
                    <a:pt x="87721" y="80886"/>
                  </a:lnTo>
                  <a:lnTo>
                    <a:pt x="108700" y="101866"/>
                  </a:lnTo>
                  <a:cubicBezTo>
                    <a:pt x="113269" y="106434"/>
                    <a:pt x="120689" y="106434"/>
                    <a:pt x="125258" y="101866"/>
                  </a:cubicBezTo>
                  <a:lnTo>
                    <a:pt x="172042" y="55081"/>
                  </a:lnTo>
                  <a:close/>
                </a:path>
              </a:pathLst>
            </a:custGeom>
            <a:solidFill>
              <a:srgbClr val="1F2937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39"/>
            <p:cNvSpPr/>
            <p:nvPr/>
          </p:nvSpPr>
          <p:spPr>
            <a:xfrm>
              <a:off x="6703673" y="3855030"/>
              <a:ext cx="5025630" cy="26199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474" b="1" dirty="0">
                  <a:solidFill>
                    <a:srgbClr val="1F2937"/>
                  </a:solidFill>
                  <a:latin typeface="Sorts Mill Goudy" pitchFamily="34" charset="0"/>
                  <a:ea typeface="Sorts Mill Goudy" pitchFamily="34" charset="-122"/>
                  <a:cs typeface="Sorts Mill Goudy" pitchFamily="34" charset="-120"/>
                </a:rPr>
                <a:t>การใช้งาน</a:t>
              </a:r>
              <a:endParaRPr lang="en-US" sz="1600" dirty="0"/>
            </a:p>
          </p:txBody>
        </p:sp>
        <p:sp>
          <p:nvSpPr>
            <p:cNvPr id="42" name="Shape 40"/>
            <p:cNvSpPr/>
            <p:nvPr/>
          </p:nvSpPr>
          <p:spPr>
            <a:xfrm>
              <a:off x="6418344" y="4233047"/>
              <a:ext cx="5209905" cy="568898"/>
            </a:xfrm>
            <a:custGeom>
              <a:avLst/>
              <a:gdLst/>
              <a:ahLst/>
              <a:cxnLst/>
              <a:rect l="l" t="t" r="r" b="b"/>
              <a:pathLst>
                <a:path w="5209905" h="568898">
                  <a:moveTo>
                    <a:pt x="0" y="0"/>
                  </a:moveTo>
                  <a:lnTo>
                    <a:pt x="5209905" y="0"/>
                  </a:lnTo>
                  <a:lnTo>
                    <a:pt x="5209905" y="568898"/>
                  </a:lnTo>
                  <a:lnTo>
                    <a:pt x="0" y="5688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 41"/>
            <p:cNvSpPr/>
            <p:nvPr/>
          </p:nvSpPr>
          <p:spPr>
            <a:xfrm>
              <a:off x="6534370" y="4349075"/>
              <a:ext cx="5043352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วิจัยระบาดวิทยา</a:t>
              </a:r>
              <a:endParaRPr lang="en-US" sz="1600" dirty="0"/>
            </a:p>
          </p:txBody>
        </p:sp>
        <p:sp>
          <p:nvSpPr>
            <p:cNvPr id="44" name="Text 42"/>
            <p:cNvSpPr/>
            <p:nvPr/>
          </p:nvSpPr>
          <p:spPr>
            <a:xfrm>
              <a:off x="6534370" y="4536213"/>
              <a:ext cx="5033995" cy="1497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884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ศึกษาแนวโน้มโรคและปัจจัยเสี่ยง</a:t>
              </a:r>
              <a:endParaRPr lang="en-US" sz="1600" dirty="0"/>
            </a:p>
          </p:txBody>
        </p:sp>
        <p:sp>
          <p:nvSpPr>
            <p:cNvPr id="45" name="Shape 43"/>
            <p:cNvSpPr/>
            <p:nvPr/>
          </p:nvSpPr>
          <p:spPr>
            <a:xfrm>
              <a:off x="6418344" y="4884168"/>
              <a:ext cx="5209905" cy="568898"/>
            </a:xfrm>
            <a:custGeom>
              <a:avLst/>
              <a:gdLst/>
              <a:ahLst/>
              <a:cxnLst/>
              <a:rect l="l" t="t" r="r" b="b"/>
              <a:pathLst>
                <a:path w="5209905" h="568898">
                  <a:moveTo>
                    <a:pt x="0" y="0"/>
                  </a:moveTo>
                  <a:lnTo>
                    <a:pt x="5209905" y="0"/>
                  </a:lnTo>
                  <a:lnTo>
                    <a:pt x="5209905" y="568898"/>
                  </a:lnTo>
                  <a:lnTo>
                    <a:pt x="0" y="5688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Text 44"/>
            <p:cNvSpPr/>
            <p:nvPr/>
          </p:nvSpPr>
          <p:spPr>
            <a:xfrm>
              <a:off x="6534370" y="5000196"/>
              <a:ext cx="5043352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วางแผนบริการสาธารณสุข</a:t>
              </a:r>
              <a:endParaRPr lang="en-US" sz="1600" dirty="0"/>
            </a:p>
          </p:txBody>
        </p:sp>
        <p:sp>
          <p:nvSpPr>
            <p:cNvPr id="47" name="Text 45"/>
            <p:cNvSpPr/>
            <p:nvPr/>
          </p:nvSpPr>
          <p:spPr>
            <a:xfrm>
              <a:off x="6534370" y="5187333"/>
              <a:ext cx="5033995" cy="1497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884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จัดสรรทรัพยากรตามความต้องการ</a:t>
              </a:r>
              <a:endParaRPr lang="en-US" sz="1600" dirty="0"/>
            </a:p>
          </p:txBody>
        </p:sp>
        <p:sp>
          <p:nvSpPr>
            <p:cNvPr id="48" name="Shape 46"/>
            <p:cNvSpPr/>
            <p:nvPr/>
          </p:nvSpPr>
          <p:spPr>
            <a:xfrm>
              <a:off x="6418344" y="5535292"/>
              <a:ext cx="5209905" cy="568898"/>
            </a:xfrm>
            <a:custGeom>
              <a:avLst/>
              <a:gdLst/>
              <a:ahLst/>
              <a:cxnLst/>
              <a:rect l="l" t="t" r="r" b="b"/>
              <a:pathLst>
                <a:path w="5209905" h="568898">
                  <a:moveTo>
                    <a:pt x="0" y="0"/>
                  </a:moveTo>
                  <a:lnTo>
                    <a:pt x="5209905" y="0"/>
                  </a:lnTo>
                  <a:lnTo>
                    <a:pt x="5209905" y="568898"/>
                  </a:lnTo>
                  <a:lnTo>
                    <a:pt x="0" y="5688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160">
              <a:solidFill>
                <a:srgbClr val="6B7280">
                  <a:alpha val="20000"/>
                </a:srgbClr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Text 47"/>
            <p:cNvSpPr/>
            <p:nvPr/>
          </p:nvSpPr>
          <p:spPr>
            <a:xfrm>
              <a:off x="6534370" y="5651316"/>
              <a:ext cx="5043352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ประเมินนโยบาย</a:t>
              </a:r>
              <a:endParaRPr lang="en-US" sz="1600" dirty="0"/>
            </a:p>
          </p:txBody>
        </p:sp>
        <p:sp>
          <p:nvSpPr>
            <p:cNvPr id="50" name="Text 48"/>
            <p:cNvSpPr/>
            <p:nvPr/>
          </p:nvSpPr>
          <p:spPr>
            <a:xfrm>
              <a:off x="6534370" y="5838453"/>
              <a:ext cx="5033995" cy="1497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10000"/>
                </a:lnSpc>
              </a:pPr>
              <a:r>
                <a:rPr lang="en-US" sz="884" dirty="0">
                  <a:solidFill>
                    <a:srgbClr val="6B7280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ติดตามผลการดำเนินงาน</a:t>
              </a:r>
              <a:endParaRPr lang="en-US" sz="1600" dirty="0"/>
            </a:p>
          </p:txBody>
        </p:sp>
        <p:sp>
          <p:nvSpPr>
            <p:cNvPr id="51" name="Shape 49"/>
            <p:cNvSpPr/>
            <p:nvPr/>
          </p:nvSpPr>
          <p:spPr>
            <a:xfrm>
              <a:off x="6208750" y="6444662"/>
              <a:ext cx="5614121" cy="411702"/>
            </a:xfrm>
            <a:custGeom>
              <a:avLst/>
              <a:gdLst/>
              <a:ahLst/>
              <a:cxnLst/>
              <a:rect l="l" t="t" r="r" b="b"/>
              <a:pathLst>
                <a:path w="5614121" h="411702">
                  <a:moveTo>
                    <a:pt x="0" y="0"/>
                  </a:moveTo>
                  <a:lnTo>
                    <a:pt x="5614121" y="0"/>
                  </a:lnTo>
                  <a:lnTo>
                    <a:pt x="5614121" y="411702"/>
                  </a:lnTo>
                  <a:lnTo>
                    <a:pt x="0" y="411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>
                <a:alpha val="5098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Shape 50"/>
            <p:cNvSpPr/>
            <p:nvPr/>
          </p:nvSpPr>
          <p:spPr>
            <a:xfrm>
              <a:off x="6208750" y="6444662"/>
              <a:ext cx="37427" cy="411702"/>
            </a:xfrm>
            <a:custGeom>
              <a:avLst/>
              <a:gdLst/>
              <a:ahLst/>
              <a:cxnLst/>
              <a:rect l="l" t="t" r="r" b="b"/>
              <a:pathLst>
                <a:path w="37427" h="411702">
                  <a:moveTo>
                    <a:pt x="0" y="0"/>
                  </a:moveTo>
                  <a:lnTo>
                    <a:pt x="37427" y="0"/>
                  </a:lnTo>
                  <a:lnTo>
                    <a:pt x="37427" y="411702"/>
                  </a:lnTo>
                  <a:lnTo>
                    <a:pt x="0" y="411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Shape 51"/>
            <p:cNvSpPr/>
            <p:nvPr/>
          </p:nvSpPr>
          <p:spPr>
            <a:xfrm>
              <a:off x="6350273" y="6601856"/>
              <a:ext cx="147371" cy="130996"/>
            </a:xfrm>
            <a:custGeom>
              <a:avLst/>
              <a:gdLst/>
              <a:ahLst/>
              <a:cxnLst/>
              <a:rect l="l" t="t" r="r" b="b"/>
              <a:pathLst>
                <a:path w="147371" h="130996">
                  <a:moveTo>
                    <a:pt x="107330" y="24562"/>
                  </a:moveTo>
                  <a:cubicBezTo>
                    <a:pt x="103083" y="24562"/>
                    <a:pt x="98964" y="25713"/>
                    <a:pt x="95356" y="27811"/>
                  </a:cubicBezTo>
                  <a:cubicBezTo>
                    <a:pt x="91314" y="23717"/>
                    <a:pt x="86606" y="20289"/>
                    <a:pt x="81412" y="17705"/>
                  </a:cubicBezTo>
                  <a:cubicBezTo>
                    <a:pt x="88627" y="11565"/>
                    <a:pt x="97812" y="8187"/>
                    <a:pt x="107330" y="8187"/>
                  </a:cubicBezTo>
                  <a:cubicBezTo>
                    <a:pt x="129435" y="8187"/>
                    <a:pt x="147371" y="26097"/>
                    <a:pt x="147371" y="48228"/>
                  </a:cubicBezTo>
                  <a:cubicBezTo>
                    <a:pt x="147371" y="58846"/>
                    <a:pt x="143149" y="69029"/>
                    <a:pt x="135653" y="76525"/>
                  </a:cubicBezTo>
                  <a:lnTo>
                    <a:pt x="117462" y="94716"/>
                  </a:lnTo>
                  <a:cubicBezTo>
                    <a:pt x="109965" y="102213"/>
                    <a:pt x="99782" y="106434"/>
                    <a:pt x="89164" y="106434"/>
                  </a:cubicBezTo>
                  <a:cubicBezTo>
                    <a:pt x="67059" y="106434"/>
                    <a:pt x="49124" y="88525"/>
                    <a:pt x="49124" y="66394"/>
                  </a:cubicBezTo>
                  <a:cubicBezTo>
                    <a:pt x="49124" y="66010"/>
                    <a:pt x="49124" y="65626"/>
                    <a:pt x="49149" y="65242"/>
                  </a:cubicBezTo>
                  <a:cubicBezTo>
                    <a:pt x="49277" y="60714"/>
                    <a:pt x="53038" y="57157"/>
                    <a:pt x="57567" y="57285"/>
                  </a:cubicBezTo>
                  <a:cubicBezTo>
                    <a:pt x="62095" y="57413"/>
                    <a:pt x="65652" y="61174"/>
                    <a:pt x="65524" y="65703"/>
                  </a:cubicBezTo>
                  <a:cubicBezTo>
                    <a:pt x="65524" y="65933"/>
                    <a:pt x="65524" y="66163"/>
                    <a:pt x="65524" y="66368"/>
                  </a:cubicBezTo>
                  <a:cubicBezTo>
                    <a:pt x="65524" y="79442"/>
                    <a:pt x="76116" y="90034"/>
                    <a:pt x="89190" y="90034"/>
                  </a:cubicBezTo>
                  <a:cubicBezTo>
                    <a:pt x="95458" y="90034"/>
                    <a:pt x="101471" y="87553"/>
                    <a:pt x="105923" y="83101"/>
                  </a:cubicBezTo>
                  <a:lnTo>
                    <a:pt x="124114" y="64910"/>
                  </a:lnTo>
                  <a:cubicBezTo>
                    <a:pt x="128540" y="60483"/>
                    <a:pt x="131047" y="54445"/>
                    <a:pt x="131047" y="48177"/>
                  </a:cubicBezTo>
                  <a:cubicBezTo>
                    <a:pt x="131047" y="35103"/>
                    <a:pt x="120455" y="24511"/>
                    <a:pt x="107381" y="24511"/>
                  </a:cubicBezTo>
                  <a:close/>
                  <a:moveTo>
                    <a:pt x="70410" y="44339"/>
                  </a:moveTo>
                  <a:cubicBezTo>
                    <a:pt x="69924" y="44134"/>
                    <a:pt x="69438" y="43853"/>
                    <a:pt x="69003" y="43546"/>
                  </a:cubicBezTo>
                  <a:cubicBezTo>
                    <a:pt x="65780" y="41883"/>
                    <a:pt x="62095" y="40936"/>
                    <a:pt x="58232" y="40936"/>
                  </a:cubicBezTo>
                  <a:cubicBezTo>
                    <a:pt x="51964" y="40936"/>
                    <a:pt x="45951" y="43418"/>
                    <a:pt x="41499" y="47870"/>
                  </a:cubicBezTo>
                  <a:lnTo>
                    <a:pt x="23308" y="66061"/>
                  </a:lnTo>
                  <a:cubicBezTo>
                    <a:pt x="18882" y="70487"/>
                    <a:pt x="16375" y="76525"/>
                    <a:pt x="16375" y="82794"/>
                  </a:cubicBezTo>
                  <a:cubicBezTo>
                    <a:pt x="16375" y="95868"/>
                    <a:pt x="26967" y="106460"/>
                    <a:pt x="40041" y="106460"/>
                  </a:cubicBezTo>
                  <a:cubicBezTo>
                    <a:pt x="44262" y="106460"/>
                    <a:pt x="48382" y="105334"/>
                    <a:pt x="51989" y="103236"/>
                  </a:cubicBezTo>
                  <a:cubicBezTo>
                    <a:pt x="56032" y="107330"/>
                    <a:pt x="60739" y="110758"/>
                    <a:pt x="65959" y="113342"/>
                  </a:cubicBezTo>
                  <a:cubicBezTo>
                    <a:pt x="58744" y="119457"/>
                    <a:pt x="49584" y="122860"/>
                    <a:pt x="40041" y="122860"/>
                  </a:cubicBezTo>
                  <a:cubicBezTo>
                    <a:pt x="17935" y="122860"/>
                    <a:pt x="0" y="104950"/>
                    <a:pt x="0" y="82819"/>
                  </a:cubicBezTo>
                  <a:cubicBezTo>
                    <a:pt x="0" y="72201"/>
                    <a:pt x="4222" y="62018"/>
                    <a:pt x="11718" y="54522"/>
                  </a:cubicBezTo>
                  <a:lnTo>
                    <a:pt x="29909" y="36331"/>
                  </a:lnTo>
                  <a:cubicBezTo>
                    <a:pt x="37406" y="28835"/>
                    <a:pt x="47588" y="24613"/>
                    <a:pt x="58206" y="24613"/>
                  </a:cubicBezTo>
                  <a:cubicBezTo>
                    <a:pt x="80363" y="24613"/>
                    <a:pt x="98247" y="42676"/>
                    <a:pt x="98247" y="64756"/>
                  </a:cubicBezTo>
                  <a:cubicBezTo>
                    <a:pt x="98247" y="65089"/>
                    <a:pt x="98247" y="65421"/>
                    <a:pt x="98247" y="65754"/>
                  </a:cubicBezTo>
                  <a:cubicBezTo>
                    <a:pt x="98145" y="70283"/>
                    <a:pt x="94384" y="73839"/>
                    <a:pt x="89855" y="73737"/>
                  </a:cubicBezTo>
                  <a:cubicBezTo>
                    <a:pt x="85327" y="73634"/>
                    <a:pt x="81770" y="69873"/>
                    <a:pt x="81873" y="65345"/>
                  </a:cubicBezTo>
                  <a:cubicBezTo>
                    <a:pt x="81873" y="65140"/>
                    <a:pt x="81873" y="64961"/>
                    <a:pt x="81873" y="64756"/>
                  </a:cubicBezTo>
                  <a:cubicBezTo>
                    <a:pt x="81873" y="56134"/>
                    <a:pt x="77267" y="48561"/>
                    <a:pt x="70410" y="44390"/>
                  </a:cubicBezTo>
                  <a:close/>
                </a:path>
              </a:pathLst>
            </a:custGeom>
            <a:solidFill>
              <a:srgbClr val="8B000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52"/>
            <p:cNvSpPr/>
            <p:nvPr/>
          </p:nvSpPr>
          <p:spPr>
            <a:xfrm>
              <a:off x="6563320" y="6556945"/>
              <a:ext cx="5212767" cy="1871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031" b="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Source:</a:t>
              </a:r>
              <a:r>
                <a:rPr lang="en-US" sz="1031" dirty="0">
                  <a:solidFill>
                    <a:srgbClr val="1F2937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https://hdcservice.moph.go.th/hdc/main/index.php</a:t>
              </a: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844" y="372844"/>
            <a:ext cx="372844" cy="372844"/>
          </a:xfrm>
          <a:custGeom>
            <a:avLst/>
            <a:gdLst/>
            <a:ahLst/>
            <a:cxnLst/>
            <a:rect l="l" t="t" r="r" b="b"/>
            <a:pathLst>
              <a:path w="372844" h="372844">
                <a:moveTo>
                  <a:pt x="0" y="0"/>
                </a:moveTo>
                <a:lnTo>
                  <a:pt x="372844" y="0"/>
                </a:lnTo>
                <a:lnTo>
                  <a:pt x="372844" y="372844"/>
                </a:lnTo>
                <a:lnTo>
                  <a:pt x="0" y="37284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32266" y="428771"/>
            <a:ext cx="335560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1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57541" y="372844"/>
            <a:ext cx="37284" cy="372844"/>
          </a:xfrm>
          <a:custGeom>
            <a:avLst/>
            <a:gdLst/>
            <a:ahLst/>
            <a:cxnLst/>
            <a:rect l="l" t="t" r="r" b="b"/>
            <a:pathLst>
              <a:path w="37284" h="372844">
                <a:moveTo>
                  <a:pt x="0" y="0"/>
                </a:moveTo>
                <a:lnTo>
                  <a:pt x="37284" y="0"/>
                </a:lnTo>
                <a:lnTo>
                  <a:pt x="37284" y="372844"/>
                </a:lnTo>
                <a:lnTo>
                  <a:pt x="0" y="37284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2844" y="857541"/>
            <a:ext cx="11670018" cy="4474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23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NHSO Dashboard และ Claims Data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2521" y="1192687"/>
            <a:ext cx="11530202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ข้อมูลการใช้บริการและค่าใช้จ่ายของสิทธิ UCS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2844" y="1565531"/>
            <a:ext cx="4464807" cy="3355596"/>
          </a:xfrm>
          <a:custGeom>
            <a:avLst/>
            <a:gdLst/>
            <a:ahLst/>
            <a:cxnLst/>
            <a:rect l="l" t="t" r="r" b="b"/>
            <a:pathLst>
              <a:path w="4464807" h="3355596">
                <a:moveTo>
                  <a:pt x="0" y="0"/>
                </a:moveTo>
                <a:lnTo>
                  <a:pt x="4464807" y="0"/>
                </a:lnTo>
                <a:lnTo>
                  <a:pt x="4464807" y="3355596"/>
                </a:lnTo>
                <a:lnTo>
                  <a:pt x="0" y="335559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82569" y="1766868"/>
            <a:ext cx="186422" cy="186422"/>
          </a:xfrm>
          <a:custGeom>
            <a:avLst/>
            <a:gdLst/>
            <a:ahLst/>
            <a:cxnLst/>
            <a:rect l="l" t="t" r="r" b="b"/>
            <a:pathLst>
              <a:path w="186422" h="186422">
                <a:moveTo>
                  <a:pt x="93211" y="0"/>
                </a:moveTo>
                <a:cubicBezTo>
                  <a:pt x="94886" y="0"/>
                  <a:pt x="96561" y="364"/>
                  <a:pt x="98090" y="1056"/>
                </a:cubicBezTo>
                <a:lnTo>
                  <a:pt x="166688" y="30148"/>
                </a:lnTo>
                <a:cubicBezTo>
                  <a:pt x="174698" y="33534"/>
                  <a:pt x="180669" y="41435"/>
                  <a:pt x="180633" y="50975"/>
                </a:cubicBezTo>
                <a:cubicBezTo>
                  <a:pt x="180451" y="87094"/>
                  <a:pt x="165595" y="153179"/>
                  <a:pt x="102860" y="183218"/>
                </a:cubicBezTo>
                <a:cubicBezTo>
                  <a:pt x="96779" y="186131"/>
                  <a:pt x="89716" y="186131"/>
                  <a:pt x="83635" y="183218"/>
                </a:cubicBezTo>
                <a:cubicBezTo>
                  <a:pt x="20863" y="153179"/>
                  <a:pt x="6044" y="87094"/>
                  <a:pt x="5862" y="50975"/>
                </a:cubicBezTo>
                <a:cubicBezTo>
                  <a:pt x="5826" y="41435"/>
                  <a:pt x="11797" y="33534"/>
                  <a:pt x="19807" y="30148"/>
                </a:cubicBezTo>
                <a:lnTo>
                  <a:pt x="88368" y="1056"/>
                </a:lnTo>
                <a:cubicBezTo>
                  <a:pt x="89898" y="364"/>
                  <a:pt x="91536" y="0"/>
                  <a:pt x="93211" y="0"/>
                </a:cubicBezTo>
                <a:close/>
                <a:moveTo>
                  <a:pt x="93211" y="24322"/>
                </a:moveTo>
                <a:lnTo>
                  <a:pt x="93211" y="161991"/>
                </a:lnTo>
                <a:cubicBezTo>
                  <a:pt x="143458" y="137668"/>
                  <a:pt x="156966" y="83781"/>
                  <a:pt x="157294" y="51521"/>
                </a:cubicBezTo>
                <a:lnTo>
                  <a:pt x="93211" y="24359"/>
                </a:lnTo>
                <a:lnTo>
                  <a:pt x="93211" y="2435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47023" y="1751953"/>
            <a:ext cx="3897417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8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ข้อมูลสำคัญ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9266" y="2162082"/>
            <a:ext cx="4091963" cy="782972"/>
          </a:xfrm>
          <a:custGeom>
            <a:avLst/>
            <a:gdLst/>
            <a:ahLst/>
            <a:cxnLst/>
            <a:rect l="l" t="t" r="r" b="b"/>
            <a:pathLst>
              <a:path w="4091963" h="782972">
                <a:moveTo>
                  <a:pt x="0" y="0"/>
                </a:moveTo>
                <a:lnTo>
                  <a:pt x="4091963" y="0"/>
                </a:lnTo>
                <a:lnTo>
                  <a:pt x="4091963" y="782972"/>
                </a:lnTo>
                <a:lnTo>
                  <a:pt x="0" y="7829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71119" y="2273935"/>
            <a:ext cx="4036037" cy="372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2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47M+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71119" y="2646779"/>
            <a:ext cx="3933505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ประชากรในสิทธิ UCS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59266" y="3056908"/>
            <a:ext cx="4091963" cy="782972"/>
          </a:xfrm>
          <a:custGeom>
            <a:avLst/>
            <a:gdLst/>
            <a:ahLst/>
            <a:cxnLst/>
            <a:rect l="l" t="t" r="r" b="b"/>
            <a:pathLst>
              <a:path w="4091963" h="782972">
                <a:moveTo>
                  <a:pt x="0" y="0"/>
                </a:moveTo>
                <a:lnTo>
                  <a:pt x="4091963" y="0"/>
                </a:lnTo>
                <a:lnTo>
                  <a:pt x="4091963" y="782972"/>
                </a:lnTo>
                <a:lnTo>
                  <a:pt x="0" y="7829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71119" y="3168761"/>
            <a:ext cx="4036037" cy="372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2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200M+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71119" y="3541605"/>
            <a:ext cx="3933505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รายการ OPD/ปี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59266" y="3951733"/>
            <a:ext cx="4091963" cy="782972"/>
          </a:xfrm>
          <a:custGeom>
            <a:avLst/>
            <a:gdLst/>
            <a:ahLst/>
            <a:cxnLst/>
            <a:rect l="l" t="t" r="r" b="b"/>
            <a:pathLst>
              <a:path w="4091963" h="782972">
                <a:moveTo>
                  <a:pt x="0" y="0"/>
                </a:moveTo>
                <a:lnTo>
                  <a:pt x="4091963" y="0"/>
                </a:lnTo>
                <a:lnTo>
                  <a:pt x="4091963" y="782972"/>
                </a:lnTo>
                <a:lnTo>
                  <a:pt x="0" y="782972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71119" y="4063586"/>
            <a:ext cx="4036037" cy="372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2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8M+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71119" y="4436430"/>
            <a:ext cx="3933505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FFFFFF">
                    <a:alpha val="80000"/>
                  </a:srgbClr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รายการ IPD/ปี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91486" y="5070265"/>
            <a:ext cx="4446165" cy="1565945"/>
          </a:xfrm>
          <a:custGeom>
            <a:avLst/>
            <a:gdLst/>
            <a:ahLst/>
            <a:cxnLst/>
            <a:rect l="l" t="t" r="r" b="b"/>
            <a:pathLst>
              <a:path w="4446165" h="1565945">
                <a:moveTo>
                  <a:pt x="0" y="0"/>
                </a:moveTo>
                <a:lnTo>
                  <a:pt x="4446165" y="0"/>
                </a:lnTo>
                <a:lnTo>
                  <a:pt x="4446165" y="1565945"/>
                </a:lnTo>
                <a:lnTo>
                  <a:pt x="0" y="156594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391486" y="5070265"/>
            <a:ext cx="37284" cy="1565945"/>
          </a:xfrm>
          <a:custGeom>
            <a:avLst/>
            <a:gdLst/>
            <a:ahLst/>
            <a:cxnLst/>
            <a:rect l="l" t="t" r="r" b="b"/>
            <a:pathLst>
              <a:path w="37284" h="1565945">
                <a:moveTo>
                  <a:pt x="0" y="0"/>
                </a:moveTo>
                <a:lnTo>
                  <a:pt x="37284" y="0"/>
                </a:lnTo>
                <a:lnTo>
                  <a:pt x="37284" y="1565945"/>
                </a:lnTo>
                <a:lnTo>
                  <a:pt x="0" y="1565945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19853" y="5293972"/>
            <a:ext cx="167780" cy="167780"/>
          </a:xfrm>
          <a:custGeom>
            <a:avLst/>
            <a:gdLst/>
            <a:ahLst/>
            <a:cxnLst/>
            <a:rect l="l" t="t" r="r" b="b"/>
            <a:pathLst>
              <a:path w="167780" h="167780">
                <a:moveTo>
                  <a:pt x="83890" y="167780"/>
                </a:moveTo>
                <a:cubicBezTo>
                  <a:pt x="130190" y="167780"/>
                  <a:pt x="167780" y="130190"/>
                  <a:pt x="167780" y="83890"/>
                </a:cubicBezTo>
                <a:cubicBezTo>
                  <a:pt x="167780" y="37590"/>
                  <a:pt x="130190" y="0"/>
                  <a:pt x="83890" y="0"/>
                </a:cubicBezTo>
                <a:cubicBezTo>
                  <a:pt x="37590" y="0"/>
                  <a:pt x="0" y="37590"/>
                  <a:pt x="0" y="83890"/>
                </a:cubicBezTo>
                <a:cubicBezTo>
                  <a:pt x="0" y="130190"/>
                  <a:pt x="37590" y="167780"/>
                  <a:pt x="83890" y="167780"/>
                </a:cubicBezTo>
                <a:close/>
                <a:moveTo>
                  <a:pt x="73404" y="52431"/>
                </a:moveTo>
                <a:cubicBezTo>
                  <a:pt x="73404" y="46644"/>
                  <a:pt x="78102" y="41945"/>
                  <a:pt x="83890" y="41945"/>
                </a:cubicBezTo>
                <a:cubicBezTo>
                  <a:pt x="89677" y="41945"/>
                  <a:pt x="94376" y="46644"/>
                  <a:pt x="94376" y="52431"/>
                </a:cubicBezTo>
                <a:cubicBezTo>
                  <a:pt x="94376" y="58219"/>
                  <a:pt x="89677" y="62917"/>
                  <a:pt x="83890" y="62917"/>
                </a:cubicBezTo>
                <a:cubicBezTo>
                  <a:pt x="78102" y="62917"/>
                  <a:pt x="73404" y="58219"/>
                  <a:pt x="73404" y="52431"/>
                </a:cubicBezTo>
                <a:close/>
                <a:moveTo>
                  <a:pt x="70782" y="73404"/>
                </a:moveTo>
                <a:lnTo>
                  <a:pt x="86511" y="73404"/>
                </a:lnTo>
                <a:cubicBezTo>
                  <a:pt x="90870" y="73404"/>
                  <a:pt x="94376" y="76910"/>
                  <a:pt x="94376" y="81268"/>
                </a:cubicBezTo>
                <a:lnTo>
                  <a:pt x="94376" y="110106"/>
                </a:lnTo>
                <a:lnTo>
                  <a:pt x="96998" y="110106"/>
                </a:lnTo>
                <a:cubicBezTo>
                  <a:pt x="101356" y="110106"/>
                  <a:pt x="104862" y="113612"/>
                  <a:pt x="104862" y="117970"/>
                </a:cubicBezTo>
                <a:cubicBezTo>
                  <a:pt x="104862" y="122329"/>
                  <a:pt x="101356" y="125835"/>
                  <a:pt x="96998" y="125835"/>
                </a:cubicBezTo>
                <a:lnTo>
                  <a:pt x="70782" y="125835"/>
                </a:lnTo>
                <a:cubicBezTo>
                  <a:pt x="66424" y="125835"/>
                  <a:pt x="62917" y="122329"/>
                  <a:pt x="62917" y="117970"/>
                </a:cubicBezTo>
                <a:cubicBezTo>
                  <a:pt x="62917" y="113612"/>
                  <a:pt x="66424" y="110106"/>
                  <a:pt x="70782" y="110106"/>
                </a:cubicBezTo>
                <a:lnTo>
                  <a:pt x="78647" y="110106"/>
                </a:lnTo>
                <a:lnTo>
                  <a:pt x="78647" y="89133"/>
                </a:lnTo>
                <a:lnTo>
                  <a:pt x="70782" y="89133"/>
                </a:lnTo>
                <a:cubicBezTo>
                  <a:pt x="66424" y="89133"/>
                  <a:pt x="62917" y="85627"/>
                  <a:pt x="62917" y="81268"/>
                </a:cubicBezTo>
                <a:cubicBezTo>
                  <a:pt x="62917" y="76910"/>
                  <a:pt x="66424" y="73404"/>
                  <a:pt x="70782" y="7340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65665" y="5256687"/>
            <a:ext cx="3869454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ที่มาของข้อมูล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96550" y="5666816"/>
            <a:ext cx="195743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1615" y="5629531"/>
            <a:ext cx="1407486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ระบบเบิกจ่ายของ NHSO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96550" y="5965091"/>
            <a:ext cx="195743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01615" y="5927807"/>
            <a:ext cx="1239706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พอร์ทัลข้อมูล MOPH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96550" y="6263366"/>
            <a:ext cx="195743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8B000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01615" y="6226082"/>
            <a:ext cx="997358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 real-time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46211" y="1565531"/>
            <a:ext cx="6776440" cy="2563303"/>
          </a:xfrm>
          <a:custGeom>
            <a:avLst/>
            <a:gdLst/>
            <a:ahLst/>
            <a:cxnLst/>
            <a:rect l="l" t="t" r="r" b="b"/>
            <a:pathLst>
              <a:path w="6776440" h="2563303">
                <a:moveTo>
                  <a:pt x="0" y="0"/>
                </a:moveTo>
                <a:lnTo>
                  <a:pt x="6776440" y="0"/>
                </a:lnTo>
                <a:lnTo>
                  <a:pt x="6776440" y="2563303"/>
                </a:lnTo>
                <a:lnTo>
                  <a:pt x="0" y="2563303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5046211" y="1565531"/>
            <a:ext cx="37284" cy="2563303"/>
          </a:xfrm>
          <a:custGeom>
            <a:avLst/>
            <a:gdLst/>
            <a:ahLst/>
            <a:cxnLst/>
            <a:rect l="l" t="t" r="r" b="b"/>
            <a:pathLst>
              <a:path w="37284" h="2563303">
                <a:moveTo>
                  <a:pt x="0" y="0"/>
                </a:moveTo>
                <a:lnTo>
                  <a:pt x="37284" y="0"/>
                </a:lnTo>
                <a:lnTo>
                  <a:pt x="37284" y="2563303"/>
                </a:lnTo>
                <a:lnTo>
                  <a:pt x="0" y="2563303"/>
                </a:lnTo>
                <a:lnTo>
                  <a:pt x="0" y="0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262927" y="1766868"/>
            <a:ext cx="209725" cy="186422"/>
          </a:xfrm>
          <a:custGeom>
            <a:avLst/>
            <a:gdLst/>
            <a:ahLst/>
            <a:cxnLst/>
            <a:rect l="l" t="t" r="r" b="b"/>
            <a:pathLst>
              <a:path w="209725" h="186422">
                <a:moveTo>
                  <a:pt x="186568" y="87385"/>
                </a:moveTo>
                <a:lnTo>
                  <a:pt x="122485" y="87385"/>
                </a:lnTo>
                <a:cubicBezTo>
                  <a:pt x="116040" y="87385"/>
                  <a:pt x="110834" y="82179"/>
                  <a:pt x="110834" y="75734"/>
                </a:cubicBezTo>
                <a:lnTo>
                  <a:pt x="110834" y="11651"/>
                </a:lnTo>
                <a:cubicBezTo>
                  <a:pt x="110834" y="5207"/>
                  <a:pt x="116077" y="-73"/>
                  <a:pt x="122449" y="765"/>
                </a:cubicBezTo>
                <a:cubicBezTo>
                  <a:pt x="161408" y="5935"/>
                  <a:pt x="192284" y="36811"/>
                  <a:pt x="197454" y="75770"/>
                </a:cubicBezTo>
                <a:cubicBezTo>
                  <a:pt x="198292" y="82142"/>
                  <a:pt x="193012" y="87385"/>
                  <a:pt x="186568" y="87385"/>
                </a:cubicBezTo>
                <a:close/>
                <a:moveTo>
                  <a:pt x="81050" y="13545"/>
                </a:moveTo>
                <a:cubicBezTo>
                  <a:pt x="87640" y="12161"/>
                  <a:pt x="93357" y="17550"/>
                  <a:pt x="93357" y="24286"/>
                </a:cubicBezTo>
                <a:lnTo>
                  <a:pt x="93357" y="96124"/>
                </a:lnTo>
                <a:cubicBezTo>
                  <a:pt x="93357" y="98163"/>
                  <a:pt x="94085" y="100129"/>
                  <a:pt x="95359" y="101695"/>
                </a:cubicBezTo>
                <a:lnTo>
                  <a:pt x="143458" y="159733"/>
                </a:lnTo>
                <a:cubicBezTo>
                  <a:pt x="147718" y="164867"/>
                  <a:pt x="146807" y="172622"/>
                  <a:pt x="140945" y="175790"/>
                </a:cubicBezTo>
                <a:cubicBezTo>
                  <a:pt x="128529" y="182563"/>
                  <a:pt x="114293" y="186422"/>
                  <a:pt x="99182" y="186422"/>
                </a:cubicBezTo>
                <a:cubicBezTo>
                  <a:pt x="50938" y="186422"/>
                  <a:pt x="11797" y="147281"/>
                  <a:pt x="11797" y="99037"/>
                </a:cubicBezTo>
                <a:cubicBezTo>
                  <a:pt x="11797" y="56983"/>
                  <a:pt x="41472" y="21883"/>
                  <a:pt x="81050" y="13545"/>
                </a:cubicBezTo>
                <a:close/>
                <a:moveTo>
                  <a:pt x="173970" y="104862"/>
                </a:moveTo>
                <a:lnTo>
                  <a:pt x="197272" y="104862"/>
                </a:lnTo>
                <a:cubicBezTo>
                  <a:pt x="204008" y="104862"/>
                  <a:pt x="209397" y="110579"/>
                  <a:pt x="208013" y="117169"/>
                </a:cubicBezTo>
                <a:cubicBezTo>
                  <a:pt x="204300" y="134792"/>
                  <a:pt x="195270" y="150448"/>
                  <a:pt x="182672" y="162391"/>
                </a:cubicBezTo>
                <a:cubicBezTo>
                  <a:pt x="178193" y="166651"/>
                  <a:pt x="171166" y="165741"/>
                  <a:pt x="167234" y="160971"/>
                </a:cubicBezTo>
                <a:lnTo>
                  <a:pt x="136503" y="123942"/>
                </a:lnTo>
                <a:cubicBezTo>
                  <a:pt x="130204" y="116332"/>
                  <a:pt x="135629" y="104862"/>
                  <a:pt x="145460" y="104862"/>
                </a:cubicBezTo>
                <a:lnTo>
                  <a:pt x="173933" y="104862"/>
                </a:lnTo>
                <a:close/>
              </a:path>
            </a:pathLst>
          </a:custGeom>
          <a:solidFill>
            <a:srgbClr val="1F29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5539032" y="1751953"/>
            <a:ext cx="6190408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NHSO Dashboard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251275" y="2124797"/>
            <a:ext cx="6459523" cy="4846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4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แดชบอร์ดข้อมูลสุขภาพที่เปิดให้ประชาชนและผู้ให้บริการสามารถเข้าถึงข้อมูลได้ ประกอบด้วยข้อมูล 8 ด้านหลัก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255004" y="2762361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939872" y="2877945"/>
            <a:ext cx="167780" cy="167780"/>
          </a:xfrm>
          <a:custGeom>
            <a:avLst/>
            <a:gdLst/>
            <a:ahLst/>
            <a:cxnLst/>
            <a:rect l="l" t="t" r="r" b="b"/>
            <a:pathLst>
              <a:path w="167780" h="167780">
                <a:moveTo>
                  <a:pt x="96998" y="13108"/>
                </a:moveTo>
                <a:cubicBezTo>
                  <a:pt x="96998" y="5866"/>
                  <a:pt x="91132" y="0"/>
                  <a:pt x="83890" y="0"/>
                </a:cubicBezTo>
                <a:cubicBezTo>
                  <a:pt x="76648" y="0"/>
                  <a:pt x="70782" y="5866"/>
                  <a:pt x="70782" y="13108"/>
                </a:cubicBezTo>
                <a:cubicBezTo>
                  <a:pt x="70782" y="27559"/>
                  <a:pt x="53316" y="34768"/>
                  <a:pt x="43092" y="24577"/>
                </a:cubicBezTo>
                <a:cubicBezTo>
                  <a:pt x="37980" y="19465"/>
                  <a:pt x="29689" y="19465"/>
                  <a:pt x="24544" y="24577"/>
                </a:cubicBezTo>
                <a:cubicBezTo>
                  <a:pt x="19400" y="29689"/>
                  <a:pt x="19432" y="37980"/>
                  <a:pt x="24544" y="43125"/>
                </a:cubicBezTo>
                <a:cubicBezTo>
                  <a:pt x="34768" y="53349"/>
                  <a:pt x="27526" y="70815"/>
                  <a:pt x="13075" y="70815"/>
                </a:cubicBezTo>
                <a:cubicBezTo>
                  <a:pt x="5833" y="70815"/>
                  <a:pt x="-33" y="76681"/>
                  <a:pt x="-33" y="83923"/>
                </a:cubicBezTo>
                <a:cubicBezTo>
                  <a:pt x="-33" y="91165"/>
                  <a:pt x="5833" y="97030"/>
                  <a:pt x="13075" y="97030"/>
                </a:cubicBezTo>
                <a:cubicBezTo>
                  <a:pt x="27526" y="97030"/>
                  <a:pt x="34736" y="114497"/>
                  <a:pt x="24544" y="124721"/>
                </a:cubicBezTo>
                <a:cubicBezTo>
                  <a:pt x="19432" y="129833"/>
                  <a:pt x="19432" y="138123"/>
                  <a:pt x="24544" y="143268"/>
                </a:cubicBezTo>
                <a:cubicBezTo>
                  <a:pt x="29656" y="148413"/>
                  <a:pt x="37947" y="148380"/>
                  <a:pt x="43092" y="143268"/>
                </a:cubicBezTo>
                <a:cubicBezTo>
                  <a:pt x="53316" y="133044"/>
                  <a:pt x="70782" y="140286"/>
                  <a:pt x="70782" y="154738"/>
                </a:cubicBezTo>
                <a:cubicBezTo>
                  <a:pt x="70782" y="161980"/>
                  <a:pt x="76648" y="167845"/>
                  <a:pt x="83890" y="167845"/>
                </a:cubicBezTo>
                <a:cubicBezTo>
                  <a:pt x="91132" y="167845"/>
                  <a:pt x="96998" y="161980"/>
                  <a:pt x="96998" y="154738"/>
                </a:cubicBezTo>
                <a:cubicBezTo>
                  <a:pt x="96998" y="140286"/>
                  <a:pt x="114464" y="133077"/>
                  <a:pt x="124688" y="143268"/>
                </a:cubicBezTo>
                <a:cubicBezTo>
                  <a:pt x="129800" y="148380"/>
                  <a:pt x="138091" y="148380"/>
                  <a:pt x="143235" y="143268"/>
                </a:cubicBezTo>
                <a:cubicBezTo>
                  <a:pt x="148380" y="138156"/>
                  <a:pt x="148348" y="129866"/>
                  <a:pt x="143235" y="124721"/>
                </a:cubicBezTo>
                <a:cubicBezTo>
                  <a:pt x="133011" y="114497"/>
                  <a:pt x="140253" y="97030"/>
                  <a:pt x="154705" y="97030"/>
                </a:cubicBezTo>
                <a:cubicBezTo>
                  <a:pt x="161947" y="97030"/>
                  <a:pt x="167813" y="91165"/>
                  <a:pt x="167813" y="83923"/>
                </a:cubicBezTo>
                <a:cubicBezTo>
                  <a:pt x="167813" y="76681"/>
                  <a:pt x="161947" y="70815"/>
                  <a:pt x="154705" y="70815"/>
                </a:cubicBezTo>
                <a:cubicBezTo>
                  <a:pt x="140253" y="70815"/>
                  <a:pt x="133044" y="53349"/>
                  <a:pt x="143235" y="43125"/>
                </a:cubicBezTo>
                <a:cubicBezTo>
                  <a:pt x="148348" y="38013"/>
                  <a:pt x="148348" y="29722"/>
                  <a:pt x="143235" y="24577"/>
                </a:cubicBezTo>
                <a:cubicBezTo>
                  <a:pt x="138123" y="19432"/>
                  <a:pt x="129833" y="19465"/>
                  <a:pt x="124688" y="24577"/>
                </a:cubicBezTo>
                <a:cubicBezTo>
                  <a:pt x="114464" y="34768"/>
                  <a:pt x="96998" y="27559"/>
                  <a:pt x="96998" y="13108"/>
                </a:cubicBezTo>
                <a:close/>
                <a:moveTo>
                  <a:pt x="52431" y="73404"/>
                </a:moveTo>
                <a:cubicBezTo>
                  <a:pt x="52431" y="67616"/>
                  <a:pt x="57130" y="62917"/>
                  <a:pt x="62917" y="62917"/>
                </a:cubicBezTo>
                <a:cubicBezTo>
                  <a:pt x="68705" y="62917"/>
                  <a:pt x="73404" y="67616"/>
                  <a:pt x="73404" y="73404"/>
                </a:cubicBezTo>
                <a:cubicBezTo>
                  <a:pt x="73404" y="79191"/>
                  <a:pt x="68705" y="83890"/>
                  <a:pt x="62917" y="83890"/>
                </a:cubicBezTo>
                <a:cubicBezTo>
                  <a:pt x="57130" y="83890"/>
                  <a:pt x="52431" y="79191"/>
                  <a:pt x="52431" y="73404"/>
                </a:cubicBezTo>
                <a:close/>
                <a:moveTo>
                  <a:pt x="104862" y="83890"/>
                </a:moveTo>
                <a:cubicBezTo>
                  <a:pt x="110650" y="83890"/>
                  <a:pt x="115349" y="88589"/>
                  <a:pt x="115349" y="94376"/>
                </a:cubicBezTo>
                <a:cubicBezTo>
                  <a:pt x="115349" y="100164"/>
                  <a:pt x="110650" y="104862"/>
                  <a:pt x="104862" y="104862"/>
                </a:cubicBezTo>
                <a:cubicBezTo>
                  <a:pt x="99075" y="104862"/>
                  <a:pt x="94376" y="100164"/>
                  <a:pt x="94376" y="94376"/>
                </a:cubicBezTo>
                <a:cubicBezTo>
                  <a:pt x="94376" y="88589"/>
                  <a:pt x="99075" y="83890"/>
                  <a:pt x="104862" y="8389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305338" y="3083009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COVID-19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870001" y="2762361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7554869" y="2877945"/>
            <a:ext cx="167780" cy="167780"/>
          </a:xfrm>
          <a:custGeom>
            <a:avLst/>
            <a:gdLst/>
            <a:ahLst/>
            <a:cxnLst/>
            <a:rect l="l" t="t" r="r" b="b"/>
            <a:pathLst>
              <a:path w="167780" h="167780">
                <a:moveTo>
                  <a:pt x="83890" y="35358"/>
                </a:moveTo>
                <a:lnTo>
                  <a:pt x="78974" y="28542"/>
                </a:lnTo>
                <a:cubicBezTo>
                  <a:pt x="70782" y="17204"/>
                  <a:pt x="57642" y="10486"/>
                  <a:pt x="43616" y="10486"/>
                </a:cubicBezTo>
                <a:cubicBezTo>
                  <a:pt x="19531" y="10486"/>
                  <a:pt x="0" y="30017"/>
                  <a:pt x="0" y="54102"/>
                </a:cubicBezTo>
                <a:lnTo>
                  <a:pt x="0" y="54954"/>
                </a:lnTo>
                <a:cubicBezTo>
                  <a:pt x="0" y="62688"/>
                  <a:pt x="2032" y="70684"/>
                  <a:pt x="5440" y="78647"/>
                </a:cubicBezTo>
                <a:lnTo>
                  <a:pt x="40175" y="78647"/>
                </a:lnTo>
                <a:cubicBezTo>
                  <a:pt x="41224" y="78647"/>
                  <a:pt x="42174" y="78024"/>
                  <a:pt x="42600" y="77041"/>
                </a:cubicBezTo>
                <a:lnTo>
                  <a:pt x="53021" y="52038"/>
                </a:lnTo>
                <a:cubicBezTo>
                  <a:pt x="54234" y="49154"/>
                  <a:pt x="57052" y="47254"/>
                  <a:pt x="60165" y="47188"/>
                </a:cubicBezTo>
                <a:cubicBezTo>
                  <a:pt x="63278" y="47123"/>
                  <a:pt x="66162" y="48958"/>
                  <a:pt x="67440" y="51809"/>
                </a:cubicBezTo>
                <a:lnTo>
                  <a:pt x="84250" y="89133"/>
                </a:lnTo>
                <a:lnTo>
                  <a:pt x="97817" y="62000"/>
                </a:lnTo>
                <a:cubicBezTo>
                  <a:pt x="99160" y="59346"/>
                  <a:pt x="101880" y="57642"/>
                  <a:pt x="104862" y="57642"/>
                </a:cubicBezTo>
                <a:cubicBezTo>
                  <a:pt x="107844" y="57642"/>
                  <a:pt x="110564" y="59313"/>
                  <a:pt x="111908" y="62000"/>
                </a:cubicBezTo>
                <a:lnTo>
                  <a:pt x="119510" y="77172"/>
                </a:lnTo>
                <a:cubicBezTo>
                  <a:pt x="119969" y="78057"/>
                  <a:pt x="120854" y="78614"/>
                  <a:pt x="121870" y="78614"/>
                </a:cubicBezTo>
                <a:lnTo>
                  <a:pt x="162373" y="78614"/>
                </a:lnTo>
                <a:cubicBezTo>
                  <a:pt x="165814" y="70651"/>
                  <a:pt x="167813" y="62655"/>
                  <a:pt x="167813" y="54922"/>
                </a:cubicBezTo>
                <a:lnTo>
                  <a:pt x="167813" y="54070"/>
                </a:lnTo>
                <a:cubicBezTo>
                  <a:pt x="167780" y="30017"/>
                  <a:pt x="148249" y="10486"/>
                  <a:pt x="124164" y="10486"/>
                </a:cubicBezTo>
                <a:cubicBezTo>
                  <a:pt x="110171" y="10486"/>
                  <a:pt x="96998" y="17204"/>
                  <a:pt x="88805" y="28542"/>
                </a:cubicBezTo>
                <a:lnTo>
                  <a:pt x="83890" y="35326"/>
                </a:lnTo>
                <a:close/>
                <a:moveTo>
                  <a:pt x="153886" y="94376"/>
                </a:moveTo>
                <a:lnTo>
                  <a:pt x="121837" y="94376"/>
                </a:lnTo>
                <a:cubicBezTo>
                  <a:pt x="114890" y="94376"/>
                  <a:pt x="108533" y="90444"/>
                  <a:pt x="105419" y="84218"/>
                </a:cubicBezTo>
                <a:lnTo>
                  <a:pt x="104862" y="83103"/>
                </a:lnTo>
                <a:lnTo>
                  <a:pt x="90935" y="110990"/>
                </a:lnTo>
                <a:cubicBezTo>
                  <a:pt x="89592" y="113710"/>
                  <a:pt x="86774" y="115414"/>
                  <a:pt x="83726" y="115349"/>
                </a:cubicBezTo>
                <a:cubicBezTo>
                  <a:pt x="80678" y="115283"/>
                  <a:pt x="77959" y="113481"/>
                  <a:pt x="76713" y="110728"/>
                </a:cubicBezTo>
                <a:lnTo>
                  <a:pt x="60558" y="74846"/>
                </a:lnTo>
                <a:lnTo>
                  <a:pt x="57117" y="83103"/>
                </a:lnTo>
                <a:cubicBezTo>
                  <a:pt x="54266" y="89952"/>
                  <a:pt x="47581" y="94409"/>
                  <a:pt x="40175" y="94409"/>
                </a:cubicBezTo>
                <a:lnTo>
                  <a:pt x="13894" y="94409"/>
                </a:lnTo>
                <a:cubicBezTo>
                  <a:pt x="29361" y="118593"/>
                  <a:pt x="54201" y="140843"/>
                  <a:pt x="69733" y="152706"/>
                </a:cubicBezTo>
                <a:cubicBezTo>
                  <a:pt x="73797" y="155786"/>
                  <a:pt x="78778" y="157326"/>
                  <a:pt x="83857" y="157326"/>
                </a:cubicBezTo>
                <a:cubicBezTo>
                  <a:pt x="88936" y="157326"/>
                  <a:pt x="93950" y="155819"/>
                  <a:pt x="97981" y="152706"/>
                </a:cubicBezTo>
                <a:cubicBezTo>
                  <a:pt x="113579" y="140811"/>
                  <a:pt x="138418" y="118560"/>
                  <a:pt x="153886" y="9437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920335" y="3083009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ส่งเสริมสุขภาพ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484998" y="2762361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9169866" y="2877945"/>
            <a:ext cx="167780" cy="167780"/>
          </a:xfrm>
          <a:custGeom>
            <a:avLst/>
            <a:gdLst/>
            <a:ahLst/>
            <a:cxnLst/>
            <a:rect l="l" t="t" r="r" b="b"/>
            <a:pathLst>
              <a:path w="167780" h="167780">
                <a:moveTo>
                  <a:pt x="21595" y="74878"/>
                </a:moveTo>
                <a:cubicBezTo>
                  <a:pt x="25953" y="44403"/>
                  <a:pt x="52202" y="20972"/>
                  <a:pt x="83890" y="20972"/>
                </a:cubicBezTo>
                <a:cubicBezTo>
                  <a:pt x="101258" y="20972"/>
                  <a:pt x="116987" y="28018"/>
                  <a:pt x="128391" y="39389"/>
                </a:cubicBezTo>
                <a:cubicBezTo>
                  <a:pt x="128456" y="39454"/>
                  <a:pt x="128522" y="39520"/>
                  <a:pt x="128588" y="39586"/>
                </a:cubicBezTo>
                <a:lnTo>
                  <a:pt x="131078" y="41945"/>
                </a:lnTo>
                <a:lnTo>
                  <a:pt x="115381" y="41945"/>
                </a:lnTo>
                <a:cubicBezTo>
                  <a:pt x="109581" y="41945"/>
                  <a:pt x="104895" y="46631"/>
                  <a:pt x="104895" y="52431"/>
                </a:cubicBezTo>
                <a:cubicBezTo>
                  <a:pt x="104895" y="58231"/>
                  <a:pt x="109581" y="62917"/>
                  <a:pt x="115381" y="62917"/>
                </a:cubicBezTo>
                <a:lnTo>
                  <a:pt x="157326" y="62917"/>
                </a:lnTo>
                <a:cubicBezTo>
                  <a:pt x="163127" y="62917"/>
                  <a:pt x="167813" y="58231"/>
                  <a:pt x="167813" y="52431"/>
                </a:cubicBezTo>
                <a:lnTo>
                  <a:pt x="167813" y="10486"/>
                </a:lnTo>
                <a:cubicBezTo>
                  <a:pt x="167813" y="4686"/>
                  <a:pt x="163127" y="0"/>
                  <a:pt x="157326" y="0"/>
                </a:cubicBezTo>
                <a:cubicBezTo>
                  <a:pt x="151526" y="0"/>
                  <a:pt x="146840" y="4686"/>
                  <a:pt x="146840" y="10486"/>
                </a:cubicBezTo>
                <a:lnTo>
                  <a:pt x="146840" y="27985"/>
                </a:lnTo>
                <a:lnTo>
                  <a:pt x="143137" y="24479"/>
                </a:lnTo>
                <a:cubicBezTo>
                  <a:pt x="127965" y="9372"/>
                  <a:pt x="106992" y="0"/>
                  <a:pt x="83890" y="0"/>
                </a:cubicBezTo>
                <a:cubicBezTo>
                  <a:pt x="41617" y="0"/>
                  <a:pt x="6652" y="31262"/>
                  <a:pt x="852" y="71929"/>
                </a:cubicBezTo>
                <a:cubicBezTo>
                  <a:pt x="33" y="77664"/>
                  <a:pt x="3998" y="82972"/>
                  <a:pt x="9733" y="83792"/>
                </a:cubicBezTo>
                <a:cubicBezTo>
                  <a:pt x="15467" y="84611"/>
                  <a:pt x="20776" y="80613"/>
                  <a:pt x="21595" y="74911"/>
                </a:cubicBezTo>
                <a:close/>
                <a:moveTo>
                  <a:pt x="166928" y="95851"/>
                </a:moveTo>
                <a:cubicBezTo>
                  <a:pt x="167747" y="90116"/>
                  <a:pt x="163749" y="84807"/>
                  <a:pt x="158047" y="83988"/>
                </a:cubicBezTo>
                <a:cubicBezTo>
                  <a:pt x="152345" y="83169"/>
                  <a:pt x="147004" y="87167"/>
                  <a:pt x="146185" y="92869"/>
                </a:cubicBezTo>
                <a:cubicBezTo>
                  <a:pt x="141826" y="123344"/>
                  <a:pt x="115578" y="146775"/>
                  <a:pt x="83890" y="146775"/>
                </a:cubicBezTo>
                <a:cubicBezTo>
                  <a:pt x="66522" y="146775"/>
                  <a:pt x="50793" y="139729"/>
                  <a:pt x="39389" y="128358"/>
                </a:cubicBezTo>
                <a:cubicBezTo>
                  <a:pt x="39323" y="128293"/>
                  <a:pt x="39258" y="128227"/>
                  <a:pt x="39192" y="128161"/>
                </a:cubicBezTo>
                <a:lnTo>
                  <a:pt x="36702" y="125802"/>
                </a:lnTo>
                <a:lnTo>
                  <a:pt x="52398" y="125802"/>
                </a:lnTo>
                <a:cubicBezTo>
                  <a:pt x="58199" y="125802"/>
                  <a:pt x="62885" y="121116"/>
                  <a:pt x="62885" y="115316"/>
                </a:cubicBezTo>
                <a:cubicBezTo>
                  <a:pt x="62885" y="109516"/>
                  <a:pt x="58199" y="104830"/>
                  <a:pt x="52398" y="104830"/>
                </a:cubicBezTo>
                <a:lnTo>
                  <a:pt x="10486" y="104862"/>
                </a:lnTo>
                <a:cubicBezTo>
                  <a:pt x="7701" y="104862"/>
                  <a:pt x="5014" y="105977"/>
                  <a:pt x="3048" y="107975"/>
                </a:cubicBezTo>
                <a:cubicBezTo>
                  <a:pt x="1081" y="109974"/>
                  <a:pt x="-33" y="112629"/>
                  <a:pt x="0" y="115447"/>
                </a:cubicBezTo>
                <a:lnTo>
                  <a:pt x="328" y="157064"/>
                </a:lnTo>
                <a:cubicBezTo>
                  <a:pt x="360" y="162864"/>
                  <a:pt x="5112" y="167518"/>
                  <a:pt x="10912" y="167452"/>
                </a:cubicBezTo>
                <a:cubicBezTo>
                  <a:pt x="16712" y="167387"/>
                  <a:pt x="21366" y="162668"/>
                  <a:pt x="21300" y="156868"/>
                </a:cubicBezTo>
                <a:lnTo>
                  <a:pt x="21169" y="139991"/>
                </a:lnTo>
                <a:lnTo>
                  <a:pt x="24675" y="143301"/>
                </a:lnTo>
                <a:cubicBezTo>
                  <a:pt x="39848" y="158408"/>
                  <a:pt x="60787" y="167780"/>
                  <a:pt x="83890" y="167780"/>
                </a:cubicBezTo>
                <a:cubicBezTo>
                  <a:pt x="126163" y="167780"/>
                  <a:pt x="161128" y="136518"/>
                  <a:pt x="166928" y="9585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535332" y="3083009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โรคไต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099995" y="2762361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10805953" y="2877945"/>
            <a:ext cx="125835" cy="167780"/>
          </a:xfrm>
          <a:custGeom>
            <a:avLst/>
            <a:gdLst/>
            <a:ahLst/>
            <a:cxnLst/>
            <a:rect l="l" t="t" r="r" b="b"/>
            <a:pathLst>
              <a:path w="125835" h="167780">
                <a:moveTo>
                  <a:pt x="62917" y="167780"/>
                </a:moveTo>
                <a:cubicBezTo>
                  <a:pt x="28182" y="167780"/>
                  <a:pt x="0" y="139598"/>
                  <a:pt x="0" y="104862"/>
                </a:cubicBezTo>
                <a:cubicBezTo>
                  <a:pt x="0" y="74977"/>
                  <a:pt x="42666" y="15041"/>
                  <a:pt x="54594" y="-1147"/>
                </a:cubicBezTo>
                <a:cubicBezTo>
                  <a:pt x="56527" y="-3768"/>
                  <a:pt x="59575" y="-5243"/>
                  <a:pt x="62852" y="-5243"/>
                </a:cubicBezTo>
                <a:lnTo>
                  <a:pt x="62983" y="-5243"/>
                </a:lnTo>
                <a:cubicBezTo>
                  <a:pt x="66260" y="-5243"/>
                  <a:pt x="69307" y="-3768"/>
                  <a:pt x="71241" y="-1147"/>
                </a:cubicBezTo>
                <a:cubicBezTo>
                  <a:pt x="83169" y="15041"/>
                  <a:pt x="125835" y="74977"/>
                  <a:pt x="125835" y="104862"/>
                </a:cubicBezTo>
                <a:cubicBezTo>
                  <a:pt x="125835" y="139598"/>
                  <a:pt x="97653" y="167780"/>
                  <a:pt x="62917" y="167780"/>
                </a:cubicBezTo>
                <a:close/>
                <a:moveTo>
                  <a:pt x="36702" y="102241"/>
                </a:moveTo>
                <a:cubicBezTo>
                  <a:pt x="36702" y="97882"/>
                  <a:pt x="33195" y="94376"/>
                  <a:pt x="28837" y="94376"/>
                </a:cubicBezTo>
                <a:cubicBezTo>
                  <a:pt x="24479" y="94376"/>
                  <a:pt x="20972" y="97882"/>
                  <a:pt x="20972" y="102241"/>
                </a:cubicBezTo>
                <a:cubicBezTo>
                  <a:pt x="20972" y="126851"/>
                  <a:pt x="40929" y="146807"/>
                  <a:pt x="65539" y="146807"/>
                </a:cubicBezTo>
                <a:cubicBezTo>
                  <a:pt x="69897" y="146807"/>
                  <a:pt x="73404" y="143301"/>
                  <a:pt x="73404" y="138943"/>
                </a:cubicBezTo>
                <a:cubicBezTo>
                  <a:pt x="73404" y="134584"/>
                  <a:pt x="69897" y="131078"/>
                  <a:pt x="65539" y="131078"/>
                </a:cubicBezTo>
                <a:cubicBezTo>
                  <a:pt x="49613" y="131078"/>
                  <a:pt x="36702" y="118167"/>
                  <a:pt x="36702" y="1022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10150330" y="3083009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เบาหวาน/ความดัน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255004" y="3392350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5929385" y="3507934"/>
            <a:ext cx="188752" cy="167780"/>
          </a:xfrm>
          <a:custGeom>
            <a:avLst/>
            <a:gdLst/>
            <a:ahLst/>
            <a:cxnLst/>
            <a:rect l="l" t="t" r="r" b="b"/>
            <a:pathLst>
              <a:path w="188752" h="167780">
                <a:moveTo>
                  <a:pt x="163028" y="-5571"/>
                </a:moveTo>
                <a:cubicBezTo>
                  <a:pt x="159948" y="-8651"/>
                  <a:pt x="154967" y="-8651"/>
                  <a:pt x="151919" y="-5571"/>
                </a:cubicBezTo>
                <a:cubicBezTo>
                  <a:pt x="148872" y="-2490"/>
                  <a:pt x="148839" y="2490"/>
                  <a:pt x="151919" y="5538"/>
                </a:cubicBezTo>
                <a:lnTo>
                  <a:pt x="156835" y="10453"/>
                </a:lnTo>
                <a:lnTo>
                  <a:pt x="141728" y="25560"/>
                </a:lnTo>
                <a:lnTo>
                  <a:pt x="121083" y="4915"/>
                </a:lnTo>
                <a:cubicBezTo>
                  <a:pt x="118003" y="1835"/>
                  <a:pt x="113022" y="1835"/>
                  <a:pt x="109974" y="4915"/>
                </a:cubicBezTo>
                <a:cubicBezTo>
                  <a:pt x="106927" y="7996"/>
                  <a:pt x="106894" y="12977"/>
                  <a:pt x="109974" y="16024"/>
                </a:cubicBezTo>
                <a:lnTo>
                  <a:pt x="112268" y="18318"/>
                </a:lnTo>
                <a:lnTo>
                  <a:pt x="86675" y="43911"/>
                </a:lnTo>
                <a:lnTo>
                  <a:pt x="100111" y="57347"/>
                </a:lnTo>
                <a:cubicBezTo>
                  <a:pt x="103191" y="60427"/>
                  <a:pt x="103191" y="65408"/>
                  <a:pt x="100111" y="68455"/>
                </a:cubicBezTo>
                <a:cubicBezTo>
                  <a:pt x="97030" y="71503"/>
                  <a:pt x="92050" y="71536"/>
                  <a:pt x="89002" y="68455"/>
                </a:cubicBezTo>
                <a:lnTo>
                  <a:pt x="75566" y="55020"/>
                </a:lnTo>
                <a:lnTo>
                  <a:pt x="60460" y="70127"/>
                </a:lnTo>
                <a:lnTo>
                  <a:pt x="73895" y="83562"/>
                </a:lnTo>
                <a:cubicBezTo>
                  <a:pt x="76976" y="86643"/>
                  <a:pt x="76976" y="91624"/>
                  <a:pt x="73895" y="94671"/>
                </a:cubicBezTo>
                <a:cubicBezTo>
                  <a:pt x="70815" y="97719"/>
                  <a:pt x="65834" y="97751"/>
                  <a:pt x="62786" y="94671"/>
                </a:cubicBezTo>
                <a:lnTo>
                  <a:pt x="49351" y="81236"/>
                </a:lnTo>
                <a:lnTo>
                  <a:pt x="36997" y="93590"/>
                </a:lnTo>
                <a:cubicBezTo>
                  <a:pt x="33556" y="97030"/>
                  <a:pt x="31623" y="101684"/>
                  <a:pt x="31623" y="106566"/>
                </a:cubicBezTo>
                <a:lnTo>
                  <a:pt x="31623" y="135666"/>
                </a:lnTo>
                <a:lnTo>
                  <a:pt x="12944" y="154344"/>
                </a:lnTo>
                <a:cubicBezTo>
                  <a:pt x="9864" y="157425"/>
                  <a:pt x="9864" y="162406"/>
                  <a:pt x="12944" y="165453"/>
                </a:cubicBezTo>
                <a:cubicBezTo>
                  <a:pt x="16024" y="168501"/>
                  <a:pt x="21005" y="168534"/>
                  <a:pt x="24053" y="165453"/>
                </a:cubicBezTo>
                <a:lnTo>
                  <a:pt x="42731" y="146775"/>
                </a:lnTo>
                <a:lnTo>
                  <a:pt x="71831" y="146775"/>
                </a:lnTo>
                <a:cubicBezTo>
                  <a:pt x="76713" y="146775"/>
                  <a:pt x="81367" y="144841"/>
                  <a:pt x="84807" y="141400"/>
                </a:cubicBezTo>
                <a:lnTo>
                  <a:pt x="160079" y="66129"/>
                </a:lnTo>
                <a:lnTo>
                  <a:pt x="162373" y="68423"/>
                </a:lnTo>
                <a:cubicBezTo>
                  <a:pt x="165453" y="71503"/>
                  <a:pt x="170434" y="71503"/>
                  <a:pt x="173482" y="68423"/>
                </a:cubicBezTo>
                <a:cubicBezTo>
                  <a:pt x="176529" y="65342"/>
                  <a:pt x="176562" y="60361"/>
                  <a:pt x="173482" y="57314"/>
                </a:cubicBezTo>
                <a:lnTo>
                  <a:pt x="152837" y="36669"/>
                </a:lnTo>
                <a:lnTo>
                  <a:pt x="167944" y="21562"/>
                </a:lnTo>
                <a:lnTo>
                  <a:pt x="172859" y="26478"/>
                </a:lnTo>
                <a:cubicBezTo>
                  <a:pt x="175939" y="29558"/>
                  <a:pt x="180920" y="29558"/>
                  <a:pt x="183968" y="26478"/>
                </a:cubicBezTo>
                <a:cubicBezTo>
                  <a:pt x="187016" y="23397"/>
                  <a:pt x="187048" y="18416"/>
                  <a:pt x="183968" y="15369"/>
                </a:cubicBezTo>
                <a:lnTo>
                  <a:pt x="162995" y="-560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5305338" y="3712998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วัคซีนไข้หวัด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870001" y="3392350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7533896" y="3507934"/>
            <a:ext cx="209725" cy="167780"/>
          </a:xfrm>
          <a:custGeom>
            <a:avLst/>
            <a:gdLst/>
            <a:ahLst/>
            <a:cxnLst/>
            <a:rect l="l" t="t" r="r" b="b"/>
            <a:pathLst>
              <a:path w="209725" h="167780">
                <a:moveTo>
                  <a:pt x="20972" y="31459"/>
                </a:moveTo>
                <a:cubicBezTo>
                  <a:pt x="20972" y="19891"/>
                  <a:pt x="30377" y="10486"/>
                  <a:pt x="41945" y="10486"/>
                </a:cubicBezTo>
                <a:lnTo>
                  <a:pt x="167780" y="10486"/>
                </a:lnTo>
                <a:cubicBezTo>
                  <a:pt x="179347" y="10486"/>
                  <a:pt x="188752" y="19891"/>
                  <a:pt x="188752" y="31459"/>
                </a:cubicBezTo>
                <a:lnTo>
                  <a:pt x="188752" y="110106"/>
                </a:lnTo>
                <a:lnTo>
                  <a:pt x="167780" y="110106"/>
                </a:lnTo>
                <a:lnTo>
                  <a:pt x="167780" y="31459"/>
                </a:lnTo>
                <a:lnTo>
                  <a:pt x="41945" y="31459"/>
                </a:lnTo>
                <a:lnTo>
                  <a:pt x="41945" y="110106"/>
                </a:lnTo>
                <a:lnTo>
                  <a:pt x="20972" y="110106"/>
                </a:lnTo>
                <a:lnTo>
                  <a:pt x="20972" y="31459"/>
                </a:lnTo>
                <a:close/>
                <a:moveTo>
                  <a:pt x="0" y="132127"/>
                </a:moveTo>
                <a:cubicBezTo>
                  <a:pt x="0" y="128653"/>
                  <a:pt x="2818" y="125835"/>
                  <a:pt x="6292" y="125835"/>
                </a:cubicBezTo>
                <a:lnTo>
                  <a:pt x="203433" y="125835"/>
                </a:lnTo>
                <a:cubicBezTo>
                  <a:pt x="206907" y="125835"/>
                  <a:pt x="209725" y="128653"/>
                  <a:pt x="209725" y="132127"/>
                </a:cubicBezTo>
                <a:cubicBezTo>
                  <a:pt x="209725" y="146021"/>
                  <a:pt x="198452" y="157294"/>
                  <a:pt x="184558" y="157294"/>
                </a:cubicBezTo>
                <a:lnTo>
                  <a:pt x="25167" y="157294"/>
                </a:lnTo>
                <a:cubicBezTo>
                  <a:pt x="11273" y="157294"/>
                  <a:pt x="0" y="146021"/>
                  <a:pt x="0" y="132127"/>
                </a:cubicBezTo>
                <a:close/>
                <a:moveTo>
                  <a:pt x="94376" y="52431"/>
                </a:moveTo>
                <a:cubicBezTo>
                  <a:pt x="94376" y="49547"/>
                  <a:pt x="96736" y="47188"/>
                  <a:pt x="99619" y="47188"/>
                </a:cubicBezTo>
                <a:lnTo>
                  <a:pt x="110106" y="47188"/>
                </a:lnTo>
                <a:cubicBezTo>
                  <a:pt x="112989" y="47188"/>
                  <a:pt x="115349" y="49547"/>
                  <a:pt x="115349" y="52431"/>
                </a:cubicBezTo>
                <a:lnTo>
                  <a:pt x="115349" y="65539"/>
                </a:lnTo>
                <a:lnTo>
                  <a:pt x="128456" y="65539"/>
                </a:lnTo>
                <a:cubicBezTo>
                  <a:pt x="131340" y="65539"/>
                  <a:pt x="133700" y="67898"/>
                  <a:pt x="133700" y="70782"/>
                </a:cubicBezTo>
                <a:lnTo>
                  <a:pt x="133700" y="81268"/>
                </a:lnTo>
                <a:cubicBezTo>
                  <a:pt x="133700" y="84152"/>
                  <a:pt x="131340" y="86511"/>
                  <a:pt x="128456" y="86511"/>
                </a:cubicBezTo>
                <a:lnTo>
                  <a:pt x="115349" y="86511"/>
                </a:lnTo>
                <a:lnTo>
                  <a:pt x="115349" y="99619"/>
                </a:lnTo>
                <a:cubicBezTo>
                  <a:pt x="115349" y="102503"/>
                  <a:pt x="112989" y="104862"/>
                  <a:pt x="110106" y="104862"/>
                </a:cubicBezTo>
                <a:lnTo>
                  <a:pt x="99619" y="104862"/>
                </a:lnTo>
                <a:cubicBezTo>
                  <a:pt x="96736" y="104862"/>
                  <a:pt x="94376" y="102503"/>
                  <a:pt x="94376" y="99619"/>
                </a:cubicBezTo>
                <a:lnTo>
                  <a:pt x="94376" y="86511"/>
                </a:lnTo>
                <a:lnTo>
                  <a:pt x="81268" y="86511"/>
                </a:lnTo>
                <a:cubicBezTo>
                  <a:pt x="78385" y="86511"/>
                  <a:pt x="76025" y="84152"/>
                  <a:pt x="76025" y="81268"/>
                </a:cubicBezTo>
                <a:lnTo>
                  <a:pt x="76025" y="70782"/>
                </a:lnTo>
                <a:cubicBezTo>
                  <a:pt x="76025" y="67898"/>
                  <a:pt x="78385" y="65539"/>
                  <a:pt x="81268" y="65539"/>
                </a:cubicBezTo>
                <a:lnTo>
                  <a:pt x="94376" y="65539"/>
                </a:lnTo>
                <a:lnTo>
                  <a:pt x="94376" y="52431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920335" y="3712998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Telemedicine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484998" y="3392350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9190839" y="3507934"/>
            <a:ext cx="125835" cy="167780"/>
          </a:xfrm>
          <a:custGeom>
            <a:avLst/>
            <a:gdLst/>
            <a:ahLst/>
            <a:cxnLst/>
            <a:rect l="l" t="t" r="r" b="b"/>
            <a:pathLst>
              <a:path w="125835" h="167780">
                <a:moveTo>
                  <a:pt x="77041" y="0"/>
                </a:moveTo>
                <a:cubicBezTo>
                  <a:pt x="87986" y="0"/>
                  <a:pt x="98177" y="5702"/>
                  <a:pt x="103879" y="15041"/>
                </a:cubicBezTo>
                <a:cubicBezTo>
                  <a:pt x="104273" y="15697"/>
                  <a:pt x="108139" y="22021"/>
                  <a:pt x="115447" y="33982"/>
                </a:cubicBezTo>
                <a:cubicBezTo>
                  <a:pt x="122361" y="45287"/>
                  <a:pt x="121444" y="59706"/>
                  <a:pt x="113153" y="70028"/>
                </a:cubicBezTo>
                <a:lnTo>
                  <a:pt x="91198" y="97555"/>
                </a:lnTo>
                <a:lnTo>
                  <a:pt x="119445" y="133044"/>
                </a:lnTo>
                <a:cubicBezTo>
                  <a:pt x="121247" y="135305"/>
                  <a:pt x="120887" y="138582"/>
                  <a:pt x="118626" y="140417"/>
                </a:cubicBezTo>
                <a:lnTo>
                  <a:pt x="92410" y="161390"/>
                </a:lnTo>
                <a:cubicBezTo>
                  <a:pt x="90149" y="163192"/>
                  <a:pt x="86839" y="162832"/>
                  <a:pt x="85037" y="160571"/>
                </a:cubicBezTo>
                <a:lnTo>
                  <a:pt x="12649" y="70061"/>
                </a:lnTo>
                <a:cubicBezTo>
                  <a:pt x="4358" y="59739"/>
                  <a:pt x="3441" y="45320"/>
                  <a:pt x="10355" y="34015"/>
                </a:cubicBezTo>
                <a:cubicBezTo>
                  <a:pt x="17696" y="22021"/>
                  <a:pt x="21530" y="15697"/>
                  <a:pt x="21956" y="15041"/>
                </a:cubicBezTo>
                <a:cubicBezTo>
                  <a:pt x="27657" y="5702"/>
                  <a:pt x="37816" y="0"/>
                  <a:pt x="48794" y="0"/>
                </a:cubicBezTo>
                <a:lnTo>
                  <a:pt x="77074" y="0"/>
                </a:lnTo>
                <a:close/>
                <a:moveTo>
                  <a:pt x="62917" y="62000"/>
                </a:moveTo>
                <a:lnTo>
                  <a:pt x="78843" y="41945"/>
                </a:lnTo>
                <a:lnTo>
                  <a:pt x="46959" y="41945"/>
                </a:lnTo>
                <a:lnTo>
                  <a:pt x="62885" y="62000"/>
                </a:lnTo>
                <a:close/>
                <a:moveTo>
                  <a:pt x="24577" y="110171"/>
                </a:moveTo>
                <a:lnTo>
                  <a:pt x="52824" y="145497"/>
                </a:lnTo>
                <a:lnTo>
                  <a:pt x="40765" y="160571"/>
                </a:lnTo>
                <a:cubicBezTo>
                  <a:pt x="38963" y="162832"/>
                  <a:pt x="35653" y="163192"/>
                  <a:pt x="33392" y="161390"/>
                </a:cubicBezTo>
                <a:lnTo>
                  <a:pt x="7177" y="140417"/>
                </a:lnTo>
                <a:cubicBezTo>
                  <a:pt x="4915" y="138615"/>
                  <a:pt x="4555" y="135305"/>
                  <a:pt x="6357" y="133044"/>
                </a:cubicBezTo>
                <a:lnTo>
                  <a:pt x="24577" y="110171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8535332" y="3712998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มะเร็ง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099995" y="3392350"/>
            <a:ext cx="1536117" cy="548081"/>
          </a:xfrm>
          <a:custGeom>
            <a:avLst/>
            <a:gdLst/>
            <a:ahLst/>
            <a:cxnLst/>
            <a:rect l="l" t="t" r="r" b="b"/>
            <a:pathLst>
              <a:path w="1536117" h="548081">
                <a:moveTo>
                  <a:pt x="0" y="0"/>
                </a:moveTo>
                <a:lnTo>
                  <a:pt x="1536117" y="0"/>
                </a:lnTo>
                <a:lnTo>
                  <a:pt x="1536117" y="548081"/>
                </a:lnTo>
                <a:lnTo>
                  <a:pt x="0" y="5480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10784980" y="3507934"/>
            <a:ext cx="167780" cy="167780"/>
          </a:xfrm>
          <a:custGeom>
            <a:avLst/>
            <a:gdLst/>
            <a:ahLst/>
            <a:cxnLst/>
            <a:rect l="l" t="t" r="r" b="b"/>
            <a:pathLst>
              <a:path w="167780" h="167780">
                <a:moveTo>
                  <a:pt x="20972" y="36702"/>
                </a:moveTo>
                <a:cubicBezTo>
                  <a:pt x="20972" y="28018"/>
                  <a:pt x="28018" y="20972"/>
                  <a:pt x="36702" y="20972"/>
                </a:cubicBezTo>
                <a:cubicBezTo>
                  <a:pt x="45386" y="20972"/>
                  <a:pt x="52431" y="28018"/>
                  <a:pt x="52431" y="36702"/>
                </a:cubicBezTo>
                <a:lnTo>
                  <a:pt x="52431" y="73404"/>
                </a:lnTo>
                <a:lnTo>
                  <a:pt x="20972" y="73404"/>
                </a:lnTo>
                <a:lnTo>
                  <a:pt x="20972" y="36702"/>
                </a:lnTo>
                <a:close/>
                <a:moveTo>
                  <a:pt x="57674" y="120592"/>
                </a:moveTo>
                <a:cubicBezTo>
                  <a:pt x="57674" y="104633"/>
                  <a:pt x="63606" y="90051"/>
                  <a:pt x="73404" y="78974"/>
                </a:cubicBezTo>
                <a:lnTo>
                  <a:pt x="73404" y="36702"/>
                </a:lnTo>
                <a:cubicBezTo>
                  <a:pt x="73404" y="16418"/>
                  <a:pt x="56986" y="0"/>
                  <a:pt x="36702" y="0"/>
                </a:cubicBezTo>
                <a:cubicBezTo>
                  <a:pt x="16418" y="0"/>
                  <a:pt x="0" y="16418"/>
                  <a:pt x="0" y="36702"/>
                </a:cubicBezTo>
                <a:lnTo>
                  <a:pt x="0" y="131078"/>
                </a:lnTo>
                <a:cubicBezTo>
                  <a:pt x="0" y="151362"/>
                  <a:pt x="16418" y="167780"/>
                  <a:pt x="36702" y="167780"/>
                </a:cubicBezTo>
                <a:cubicBezTo>
                  <a:pt x="48925" y="167780"/>
                  <a:pt x="59739" y="161816"/>
                  <a:pt x="66424" y="152608"/>
                </a:cubicBezTo>
                <a:cubicBezTo>
                  <a:pt x="60853" y="143235"/>
                  <a:pt x="57674" y="132290"/>
                  <a:pt x="57674" y="120592"/>
                </a:cubicBezTo>
                <a:close/>
                <a:moveTo>
                  <a:pt x="78876" y="142678"/>
                </a:moveTo>
                <a:cubicBezTo>
                  <a:pt x="80384" y="145529"/>
                  <a:pt x="84218" y="145857"/>
                  <a:pt x="86511" y="143563"/>
                </a:cubicBezTo>
                <a:lnTo>
                  <a:pt x="143563" y="86511"/>
                </a:lnTo>
                <a:cubicBezTo>
                  <a:pt x="145857" y="84218"/>
                  <a:pt x="145529" y="80384"/>
                  <a:pt x="142678" y="78876"/>
                </a:cubicBezTo>
                <a:cubicBezTo>
                  <a:pt x="136092" y="75370"/>
                  <a:pt x="128588" y="73404"/>
                  <a:pt x="120592" y="73404"/>
                </a:cubicBezTo>
                <a:cubicBezTo>
                  <a:pt x="94540" y="73404"/>
                  <a:pt x="73404" y="94540"/>
                  <a:pt x="73404" y="120592"/>
                </a:cubicBezTo>
                <a:cubicBezTo>
                  <a:pt x="73404" y="128555"/>
                  <a:pt x="75370" y="136092"/>
                  <a:pt x="78876" y="142678"/>
                </a:cubicBezTo>
                <a:close/>
                <a:moveTo>
                  <a:pt x="97620" y="154672"/>
                </a:moveTo>
                <a:cubicBezTo>
                  <a:pt x="95326" y="156966"/>
                  <a:pt x="95654" y="160800"/>
                  <a:pt x="98505" y="162307"/>
                </a:cubicBezTo>
                <a:cubicBezTo>
                  <a:pt x="105092" y="165814"/>
                  <a:pt x="112596" y="167780"/>
                  <a:pt x="120592" y="167780"/>
                </a:cubicBezTo>
                <a:cubicBezTo>
                  <a:pt x="146643" y="167780"/>
                  <a:pt x="167780" y="146643"/>
                  <a:pt x="167780" y="120592"/>
                </a:cubicBezTo>
                <a:cubicBezTo>
                  <a:pt x="167780" y="112629"/>
                  <a:pt x="165814" y="105092"/>
                  <a:pt x="162307" y="98505"/>
                </a:cubicBezTo>
                <a:cubicBezTo>
                  <a:pt x="160800" y="95654"/>
                  <a:pt x="156966" y="95326"/>
                  <a:pt x="154672" y="97620"/>
                </a:cubicBezTo>
                <a:lnTo>
                  <a:pt x="97620" y="15467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10150330" y="3712998"/>
            <a:ext cx="1435450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ยาและเวชภัณฑ์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046211" y="4279606"/>
            <a:ext cx="6776440" cy="1780330"/>
          </a:xfrm>
          <a:custGeom>
            <a:avLst/>
            <a:gdLst/>
            <a:ahLst/>
            <a:cxnLst/>
            <a:rect l="l" t="t" r="r" b="b"/>
            <a:pathLst>
              <a:path w="6776440" h="1780330">
                <a:moveTo>
                  <a:pt x="0" y="0"/>
                </a:moveTo>
                <a:lnTo>
                  <a:pt x="6776440" y="0"/>
                </a:lnTo>
                <a:lnTo>
                  <a:pt x="6776440" y="1780330"/>
                </a:lnTo>
                <a:lnTo>
                  <a:pt x="0" y="17803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5046211" y="4279606"/>
            <a:ext cx="37284" cy="1780330"/>
          </a:xfrm>
          <a:custGeom>
            <a:avLst/>
            <a:gdLst/>
            <a:ahLst/>
            <a:cxnLst/>
            <a:rect l="l" t="t" r="r" b="b"/>
            <a:pathLst>
              <a:path w="37284" h="1780330">
                <a:moveTo>
                  <a:pt x="0" y="0"/>
                </a:moveTo>
                <a:lnTo>
                  <a:pt x="37284" y="0"/>
                </a:lnTo>
                <a:lnTo>
                  <a:pt x="37284" y="1780330"/>
                </a:lnTo>
                <a:lnTo>
                  <a:pt x="0" y="178033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5274578" y="4480938"/>
            <a:ext cx="186422" cy="186422"/>
          </a:xfrm>
          <a:custGeom>
            <a:avLst/>
            <a:gdLst/>
            <a:ahLst/>
            <a:cxnLst/>
            <a:rect l="l" t="t" r="r" b="b"/>
            <a:pathLst>
              <a:path w="186422" h="186422">
                <a:moveTo>
                  <a:pt x="163119" y="93211"/>
                </a:moveTo>
                <a:cubicBezTo>
                  <a:pt x="163119" y="54628"/>
                  <a:pt x="131794" y="23303"/>
                  <a:pt x="93211" y="23303"/>
                </a:cubicBezTo>
                <a:cubicBezTo>
                  <a:pt x="54628" y="23303"/>
                  <a:pt x="23303" y="54628"/>
                  <a:pt x="23303" y="93211"/>
                </a:cubicBezTo>
                <a:cubicBezTo>
                  <a:pt x="23303" y="131794"/>
                  <a:pt x="54628" y="163119"/>
                  <a:pt x="93211" y="163119"/>
                </a:cubicBezTo>
                <a:cubicBezTo>
                  <a:pt x="131794" y="163119"/>
                  <a:pt x="163119" y="131794"/>
                  <a:pt x="163119" y="93211"/>
                </a:cubicBezTo>
                <a:close/>
                <a:moveTo>
                  <a:pt x="0" y="93211"/>
                </a:moveTo>
                <a:cubicBezTo>
                  <a:pt x="0" y="41766"/>
                  <a:pt x="41766" y="0"/>
                  <a:pt x="93211" y="0"/>
                </a:cubicBezTo>
                <a:cubicBezTo>
                  <a:pt x="144656" y="0"/>
                  <a:pt x="186422" y="41766"/>
                  <a:pt x="186422" y="93211"/>
                </a:cubicBezTo>
                <a:cubicBezTo>
                  <a:pt x="186422" y="144656"/>
                  <a:pt x="144656" y="186422"/>
                  <a:pt x="93211" y="186422"/>
                </a:cubicBezTo>
                <a:cubicBezTo>
                  <a:pt x="41766" y="186422"/>
                  <a:pt x="0" y="144656"/>
                  <a:pt x="0" y="93211"/>
                </a:cubicBezTo>
                <a:close/>
                <a:moveTo>
                  <a:pt x="93211" y="122339"/>
                </a:moveTo>
                <a:cubicBezTo>
                  <a:pt x="109287" y="122339"/>
                  <a:pt x="122339" y="109287"/>
                  <a:pt x="122339" y="93211"/>
                </a:cubicBezTo>
                <a:cubicBezTo>
                  <a:pt x="122339" y="77135"/>
                  <a:pt x="109287" y="64083"/>
                  <a:pt x="93211" y="64083"/>
                </a:cubicBezTo>
                <a:cubicBezTo>
                  <a:pt x="77135" y="64083"/>
                  <a:pt x="64083" y="77135"/>
                  <a:pt x="64083" y="93211"/>
                </a:cubicBezTo>
                <a:cubicBezTo>
                  <a:pt x="64083" y="109287"/>
                  <a:pt x="77135" y="122339"/>
                  <a:pt x="93211" y="122339"/>
                </a:cubicBezTo>
                <a:close/>
                <a:moveTo>
                  <a:pt x="93211" y="40780"/>
                </a:moveTo>
                <a:cubicBezTo>
                  <a:pt x="122149" y="40780"/>
                  <a:pt x="145642" y="64273"/>
                  <a:pt x="145642" y="93211"/>
                </a:cubicBezTo>
                <a:cubicBezTo>
                  <a:pt x="145642" y="122149"/>
                  <a:pt x="122149" y="145642"/>
                  <a:pt x="93211" y="145642"/>
                </a:cubicBezTo>
                <a:cubicBezTo>
                  <a:pt x="64273" y="145642"/>
                  <a:pt x="40780" y="122149"/>
                  <a:pt x="40780" y="93211"/>
                </a:cubicBezTo>
                <a:cubicBezTo>
                  <a:pt x="40780" y="64273"/>
                  <a:pt x="64273" y="40780"/>
                  <a:pt x="93211" y="40780"/>
                </a:cubicBezTo>
                <a:close/>
                <a:moveTo>
                  <a:pt x="81560" y="93211"/>
                </a:moveTo>
                <a:cubicBezTo>
                  <a:pt x="81560" y="86780"/>
                  <a:pt x="86780" y="81560"/>
                  <a:pt x="93211" y="81560"/>
                </a:cubicBezTo>
                <a:cubicBezTo>
                  <a:pt x="99642" y="81560"/>
                  <a:pt x="104862" y="86780"/>
                  <a:pt x="104862" y="93211"/>
                </a:cubicBezTo>
                <a:cubicBezTo>
                  <a:pt x="104862" y="99642"/>
                  <a:pt x="99642" y="104862"/>
                  <a:pt x="93211" y="104862"/>
                </a:cubicBezTo>
                <a:cubicBezTo>
                  <a:pt x="86780" y="104862"/>
                  <a:pt x="81560" y="99642"/>
                  <a:pt x="81560" y="9321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5539032" y="4466028"/>
            <a:ext cx="6190408" cy="2609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8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การใช้งานหลัก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5269917" y="4876156"/>
            <a:ext cx="149138" cy="149138"/>
          </a:xfrm>
          <a:custGeom>
            <a:avLst/>
            <a:gdLst/>
            <a:ahLst/>
            <a:cxnLst/>
            <a:rect l="l" t="t" r="r" b="b"/>
            <a:pathLst>
              <a:path w="149138" h="149138">
                <a:moveTo>
                  <a:pt x="74569" y="149138"/>
                </a:moveTo>
                <a:cubicBezTo>
                  <a:pt x="115724" y="149138"/>
                  <a:pt x="149138" y="115724"/>
                  <a:pt x="149138" y="74569"/>
                </a:cubicBezTo>
                <a:cubicBezTo>
                  <a:pt x="149138" y="33413"/>
                  <a:pt x="115724" y="0"/>
                  <a:pt x="74569" y="0"/>
                </a:cubicBezTo>
                <a:cubicBezTo>
                  <a:pt x="33413" y="0"/>
                  <a:pt x="0" y="33413"/>
                  <a:pt x="0" y="74569"/>
                </a:cubicBezTo>
                <a:cubicBezTo>
                  <a:pt x="0" y="115724"/>
                  <a:pt x="33413" y="149138"/>
                  <a:pt x="74569" y="149138"/>
                </a:cubicBezTo>
                <a:close/>
                <a:moveTo>
                  <a:pt x="99153" y="61956"/>
                </a:moveTo>
                <a:lnTo>
                  <a:pt x="75850" y="99241"/>
                </a:lnTo>
                <a:cubicBezTo>
                  <a:pt x="74627" y="101192"/>
                  <a:pt x="72530" y="102416"/>
                  <a:pt x="70229" y="102532"/>
                </a:cubicBezTo>
                <a:cubicBezTo>
                  <a:pt x="67928" y="102649"/>
                  <a:pt x="65714" y="101600"/>
                  <a:pt x="64345" y="99736"/>
                </a:cubicBezTo>
                <a:lnTo>
                  <a:pt x="50363" y="81094"/>
                </a:lnTo>
                <a:cubicBezTo>
                  <a:pt x="48033" y="78006"/>
                  <a:pt x="48674" y="73637"/>
                  <a:pt x="51761" y="71306"/>
                </a:cubicBezTo>
                <a:cubicBezTo>
                  <a:pt x="54849" y="68976"/>
                  <a:pt x="59218" y="69617"/>
                  <a:pt x="61548" y="72705"/>
                </a:cubicBezTo>
                <a:lnTo>
                  <a:pt x="69413" y="83191"/>
                </a:lnTo>
                <a:lnTo>
                  <a:pt x="87298" y="54558"/>
                </a:lnTo>
                <a:cubicBezTo>
                  <a:pt x="89337" y="51295"/>
                  <a:pt x="93648" y="50276"/>
                  <a:pt x="96939" y="52344"/>
                </a:cubicBezTo>
                <a:cubicBezTo>
                  <a:pt x="100231" y="54412"/>
                  <a:pt x="101221" y="58694"/>
                  <a:pt x="99153" y="6198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5512266" y="4838872"/>
            <a:ext cx="1258349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ติดตามการใช้บริการ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5512266" y="5025294"/>
            <a:ext cx="1249028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OPD/IPD รายจังหวัด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518554" y="4876156"/>
            <a:ext cx="149138" cy="149138"/>
          </a:xfrm>
          <a:custGeom>
            <a:avLst/>
            <a:gdLst/>
            <a:ahLst/>
            <a:cxnLst/>
            <a:rect l="l" t="t" r="r" b="b"/>
            <a:pathLst>
              <a:path w="149138" h="149138">
                <a:moveTo>
                  <a:pt x="74569" y="149138"/>
                </a:moveTo>
                <a:cubicBezTo>
                  <a:pt x="115724" y="149138"/>
                  <a:pt x="149138" y="115724"/>
                  <a:pt x="149138" y="74569"/>
                </a:cubicBezTo>
                <a:cubicBezTo>
                  <a:pt x="149138" y="33413"/>
                  <a:pt x="115724" y="0"/>
                  <a:pt x="74569" y="0"/>
                </a:cubicBezTo>
                <a:cubicBezTo>
                  <a:pt x="33413" y="0"/>
                  <a:pt x="0" y="33413"/>
                  <a:pt x="0" y="74569"/>
                </a:cubicBezTo>
                <a:cubicBezTo>
                  <a:pt x="0" y="115724"/>
                  <a:pt x="33413" y="149138"/>
                  <a:pt x="74569" y="149138"/>
                </a:cubicBezTo>
                <a:close/>
                <a:moveTo>
                  <a:pt x="99153" y="61956"/>
                </a:moveTo>
                <a:lnTo>
                  <a:pt x="75850" y="99241"/>
                </a:lnTo>
                <a:cubicBezTo>
                  <a:pt x="74627" y="101192"/>
                  <a:pt x="72530" y="102416"/>
                  <a:pt x="70229" y="102532"/>
                </a:cubicBezTo>
                <a:cubicBezTo>
                  <a:pt x="67928" y="102649"/>
                  <a:pt x="65714" y="101600"/>
                  <a:pt x="64345" y="99736"/>
                </a:cubicBezTo>
                <a:lnTo>
                  <a:pt x="50363" y="81094"/>
                </a:lnTo>
                <a:cubicBezTo>
                  <a:pt x="48033" y="78006"/>
                  <a:pt x="48674" y="73637"/>
                  <a:pt x="51761" y="71306"/>
                </a:cubicBezTo>
                <a:cubicBezTo>
                  <a:pt x="54849" y="68976"/>
                  <a:pt x="59218" y="69617"/>
                  <a:pt x="61548" y="72705"/>
                </a:cubicBezTo>
                <a:lnTo>
                  <a:pt x="69413" y="83191"/>
                </a:lnTo>
                <a:lnTo>
                  <a:pt x="87298" y="54558"/>
                </a:lnTo>
                <a:cubicBezTo>
                  <a:pt x="89337" y="51295"/>
                  <a:pt x="93648" y="50276"/>
                  <a:pt x="96939" y="52344"/>
                </a:cubicBezTo>
                <a:cubicBezTo>
                  <a:pt x="100231" y="54412"/>
                  <a:pt x="101221" y="58694"/>
                  <a:pt x="99153" y="6198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8760903" y="4838872"/>
            <a:ext cx="1118532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วิเคราะห์ค่าใช้จ่าย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760903" y="5025294"/>
            <a:ext cx="1109211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งบประมาณสุขภาพ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269917" y="5323451"/>
            <a:ext cx="149138" cy="149138"/>
          </a:xfrm>
          <a:custGeom>
            <a:avLst/>
            <a:gdLst/>
            <a:ahLst/>
            <a:cxnLst/>
            <a:rect l="l" t="t" r="r" b="b"/>
            <a:pathLst>
              <a:path w="149138" h="149138">
                <a:moveTo>
                  <a:pt x="74569" y="149138"/>
                </a:moveTo>
                <a:cubicBezTo>
                  <a:pt x="115724" y="149138"/>
                  <a:pt x="149138" y="115724"/>
                  <a:pt x="149138" y="74569"/>
                </a:cubicBezTo>
                <a:cubicBezTo>
                  <a:pt x="149138" y="33413"/>
                  <a:pt x="115724" y="0"/>
                  <a:pt x="74569" y="0"/>
                </a:cubicBezTo>
                <a:cubicBezTo>
                  <a:pt x="33413" y="0"/>
                  <a:pt x="0" y="33413"/>
                  <a:pt x="0" y="74569"/>
                </a:cubicBezTo>
                <a:cubicBezTo>
                  <a:pt x="0" y="115724"/>
                  <a:pt x="33413" y="149138"/>
                  <a:pt x="74569" y="149138"/>
                </a:cubicBezTo>
                <a:close/>
                <a:moveTo>
                  <a:pt x="99153" y="61956"/>
                </a:moveTo>
                <a:lnTo>
                  <a:pt x="75850" y="99241"/>
                </a:lnTo>
                <a:cubicBezTo>
                  <a:pt x="74627" y="101192"/>
                  <a:pt x="72530" y="102416"/>
                  <a:pt x="70229" y="102532"/>
                </a:cubicBezTo>
                <a:cubicBezTo>
                  <a:pt x="67928" y="102649"/>
                  <a:pt x="65714" y="101600"/>
                  <a:pt x="64345" y="99736"/>
                </a:cubicBezTo>
                <a:lnTo>
                  <a:pt x="50363" y="81094"/>
                </a:lnTo>
                <a:cubicBezTo>
                  <a:pt x="48033" y="78006"/>
                  <a:pt x="48674" y="73637"/>
                  <a:pt x="51761" y="71306"/>
                </a:cubicBezTo>
                <a:cubicBezTo>
                  <a:pt x="54849" y="68976"/>
                  <a:pt x="59218" y="69617"/>
                  <a:pt x="61548" y="72705"/>
                </a:cubicBezTo>
                <a:lnTo>
                  <a:pt x="69413" y="83191"/>
                </a:lnTo>
                <a:lnTo>
                  <a:pt x="87298" y="54558"/>
                </a:lnTo>
                <a:cubicBezTo>
                  <a:pt x="89337" y="51295"/>
                  <a:pt x="93648" y="50276"/>
                  <a:pt x="96939" y="52344"/>
                </a:cubicBezTo>
                <a:cubicBezTo>
                  <a:pt x="100231" y="54412"/>
                  <a:pt x="101221" y="58694"/>
                  <a:pt x="99153" y="6198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5512266" y="5286166"/>
            <a:ext cx="1146495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 Coverage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5512266" y="5472588"/>
            <a:ext cx="1137174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การเข้าถึงบริการ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518554" y="5323451"/>
            <a:ext cx="149138" cy="149138"/>
          </a:xfrm>
          <a:custGeom>
            <a:avLst/>
            <a:gdLst/>
            <a:ahLst/>
            <a:cxnLst/>
            <a:rect l="l" t="t" r="r" b="b"/>
            <a:pathLst>
              <a:path w="149138" h="149138">
                <a:moveTo>
                  <a:pt x="74569" y="149138"/>
                </a:moveTo>
                <a:cubicBezTo>
                  <a:pt x="115724" y="149138"/>
                  <a:pt x="149138" y="115724"/>
                  <a:pt x="149138" y="74569"/>
                </a:cubicBezTo>
                <a:cubicBezTo>
                  <a:pt x="149138" y="33413"/>
                  <a:pt x="115724" y="0"/>
                  <a:pt x="74569" y="0"/>
                </a:cubicBezTo>
                <a:cubicBezTo>
                  <a:pt x="33413" y="0"/>
                  <a:pt x="0" y="33413"/>
                  <a:pt x="0" y="74569"/>
                </a:cubicBezTo>
                <a:cubicBezTo>
                  <a:pt x="0" y="115724"/>
                  <a:pt x="33413" y="149138"/>
                  <a:pt x="74569" y="149138"/>
                </a:cubicBezTo>
                <a:close/>
                <a:moveTo>
                  <a:pt x="99153" y="61956"/>
                </a:moveTo>
                <a:lnTo>
                  <a:pt x="75850" y="99241"/>
                </a:lnTo>
                <a:cubicBezTo>
                  <a:pt x="74627" y="101192"/>
                  <a:pt x="72530" y="102416"/>
                  <a:pt x="70229" y="102532"/>
                </a:cubicBezTo>
                <a:cubicBezTo>
                  <a:pt x="67928" y="102649"/>
                  <a:pt x="65714" y="101600"/>
                  <a:pt x="64345" y="99736"/>
                </a:cubicBezTo>
                <a:lnTo>
                  <a:pt x="50363" y="81094"/>
                </a:lnTo>
                <a:cubicBezTo>
                  <a:pt x="48033" y="78006"/>
                  <a:pt x="48674" y="73637"/>
                  <a:pt x="51761" y="71306"/>
                </a:cubicBezTo>
                <a:cubicBezTo>
                  <a:pt x="54849" y="68976"/>
                  <a:pt x="59218" y="69617"/>
                  <a:pt x="61548" y="72705"/>
                </a:cubicBezTo>
                <a:lnTo>
                  <a:pt x="69413" y="83191"/>
                </a:lnTo>
                <a:lnTo>
                  <a:pt x="87298" y="54558"/>
                </a:lnTo>
                <a:cubicBezTo>
                  <a:pt x="89337" y="51295"/>
                  <a:pt x="93648" y="50276"/>
                  <a:pt x="96939" y="52344"/>
                </a:cubicBezTo>
                <a:cubicBezTo>
                  <a:pt x="100231" y="54412"/>
                  <a:pt x="101221" y="58694"/>
                  <a:pt x="99153" y="6198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2" name="Text 70"/>
          <p:cNvSpPr/>
          <p:nvPr/>
        </p:nvSpPr>
        <p:spPr>
          <a:xfrm>
            <a:off x="8760903" y="5286166"/>
            <a:ext cx="1183780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วิจัยนโยบาย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760903" y="5472588"/>
            <a:ext cx="1174459" cy="14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1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ออกแบบ intervention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5031297" y="6214896"/>
            <a:ext cx="6783897" cy="417585"/>
          </a:xfrm>
          <a:custGeom>
            <a:avLst/>
            <a:gdLst/>
            <a:ahLst/>
            <a:cxnLst/>
            <a:rect l="l" t="t" r="r" b="b"/>
            <a:pathLst>
              <a:path w="6783897" h="417585">
                <a:moveTo>
                  <a:pt x="0" y="0"/>
                </a:moveTo>
                <a:lnTo>
                  <a:pt x="6783897" y="0"/>
                </a:lnTo>
                <a:lnTo>
                  <a:pt x="6783897" y="417585"/>
                </a:lnTo>
                <a:lnTo>
                  <a:pt x="0" y="417585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5" name="Shape 73"/>
          <p:cNvSpPr/>
          <p:nvPr/>
        </p:nvSpPr>
        <p:spPr>
          <a:xfrm>
            <a:off x="5157365" y="6375219"/>
            <a:ext cx="146807" cy="130495"/>
          </a:xfrm>
          <a:custGeom>
            <a:avLst/>
            <a:gdLst/>
            <a:ahLst/>
            <a:cxnLst/>
            <a:rect l="l" t="t" r="r" b="b"/>
            <a:pathLst>
              <a:path w="146807" h="130495">
                <a:moveTo>
                  <a:pt x="106920" y="24468"/>
                </a:moveTo>
                <a:cubicBezTo>
                  <a:pt x="102689" y="24468"/>
                  <a:pt x="98585" y="25615"/>
                  <a:pt x="94991" y="27705"/>
                </a:cubicBezTo>
                <a:cubicBezTo>
                  <a:pt x="90964" y="23627"/>
                  <a:pt x="86275" y="20211"/>
                  <a:pt x="81101" y="17637"/>
                </a:cubicBezTo>
                <a:cubicBezTo>
                  <a:pt x="88288" y="11520"/>
                  <a:pt x="97438" y="8156"/>
                  <a:pt x="106920" y="8156"/>
                </a:cubicBezTo>
                <a:cubicBezTo>
                  <a:pt x="128941" y="8156"/>
                  <a:pt x="146807" y="25997"/>
                  <a:pt x="146807" y="48044"/>
                </a:cubicBezTo>
                <a:cubicBezTo>
                  <a:pt x="146807" y="58621"/>
                  <a:pt x="142602" y="68765"/>
                  <a:pt x="135134" y="76233"/>
                </a:cubicBezTo>
                <a:lnTo>
                  <a:pt x="117013" y="94354"/>
                </a:lnTo>
                <a:cubicBezTo>
                  <a:pt x="109545" y="101822"/>
                  <a:pt x="99401" y="106028"/>
                  <a:pt x="88824" y="106028"/>
                </a:cubicBezTo>
                <a:cubicBezTo>
                  <a:pt x="66802" y="106028"/>
                  <a:pt x="48936" y="88186"/>
                  <a:pt x="48936" y="66140"/>
                </a:cubicBezTo>
                <a:cubicBezTo>
                  <a:pt x="48936" y="65757"/>
                  <a:pt x="48936" y="65375"/>
                  <a:pt x="48961" y="64993"/>
                </a:cubicBezTo>
                <a:cubicBezTo>
                  <a:pt x="49089" y="60482"/>
                  <a:pt x="52835" y="56939"/>
                  <a:pt x="57347" y="57066"/>
                </a:cubicBezTo>
                <a:cubicBezTo>
                  <a:pt x="61858" y="57194"/>
                  <a:pt x="65401" y="60940"/>
                  <a:pt x="65273" y="65452"/>
                </a:cubicBezTo>
                <a:cubicBezTo>
                  <a:pt x="65273" y="65681"/>
                  <a:pt x="65273" y="65910"/>
                  <a:pt x="65273" y="66114"/>
                </a:cubicBezTo>
                <a:cubicBezTo>
                  <a:pt x="65273" y="79138"/>
                  <a:pt x="75825" y="89690"/>
                  <a:pt x="88849" y="89690"/>
                </a:cubicBezTo>
                <a:cubicBezTo>
                  <a:pt x="95093" y="89690"/>
                  <a:pt x="101083" y="87218"/>
                  <a:pt x="105518" y="82783"/>
                </a:cubicBezTo>
                <a:lnTo>
                  <a:pt x="123639" y="64661"/>
                </a:lnTo>
                <a:cubicBezTo>
                  <a:pt x="128049" y="60252"/>
                  <a:pt x="130546" y="54237"/>
                  <a:pt x="130546" y="47993"/>
                </a:cubicBezTo>
                <a:cubicBezTo>
                  <a:pt x="130546" y="34969"/>
                  <a:pt x="119995" y="24417"/>
                  <a:pt x="106971" y="24417"/>
                </a:cubicBezTo>
                <a:close/>
                <a:moveTo>
                  <a:pt x="70141" y="44170"/>
                </a:moveTo>
                <a:cubicBezTo>
                  <a:pt x="69657" y="43966"/>
                  <a:pt x="69173" y="43685"/>
                  <a:pt x="68739" y="43380"/>
                </a:cubicBezTo>
                <a:cubicBezTo>
                  <a:pt x="65528" y="41723"/>
                  <a:pt x="61858" y="40780"/>
                  <a:pt x="58009" y="40780"/>
                </a:cubicBezTo>
                <a:cubicBezTo>
                  <a:pt x="51765" y="40780"/>
                  <a:pt x="45775" y="43252"/>
                  <a:pt x="41341" y="47687"/>
                </a:cubicBezTo>
                <a:lnTo>
                  <a:pt x="23219" y="65808"/>
                </a:lnTo>
                <a:cubicBezTo>
                  <a:pt x="18810" y="70218"/>
                  <a:pt x="16312" y="76233"/>
                  <a:pt x="16312" y="82477"/>
                </a:cubicBezTo>
                <a:cubicBezTo>
                  <a:pt x="16312" y="95501"/>
                  <a:pt x="26864" y="106053"/>
                  <a:pt x="39888" y="106053"/>
                </a:cubicBezTo>
                <a:cubicBezTo>
                  <a:pt x="44093" y="106053"/>
                  <a:pt x="48197" y="104932"/>
                  <a:pt x="51790" y="102842"/>
                </a:cubicBezTo>
                <a:cubicBezTo>
                  <a:pt x="55817" y="106920"/>
                  <a:pt x="60507" y="110335"/>
                  <a:pt x="65706" y="112909"/>
                </a:cubicBezTo>
                <a:cubicBezTo>
                  <a:pt x="58519" y="119001"/>
                  <a:pt x="49395" y="122390"/>
                  <a:pt x="39888" y="122390"/>
                </a:cubicBezTo>
                <a:cubicBezTo>
                  <a:pt x="17867" y="122390"/>
                  <a:pt x="0" y="104549"/>
                  <a:pt x="0" y="82503"/>
                </a:cubicBezTo>
                <a:cubicBezTo>
                  <a:pt x="0" y="71925"/>
                  <a:pt x="4205" y="61781"/>
                  <a:pt x="11673" y="54314"/>
                </a:cubicBezTo>
                <a:lnTo>
                  <a:pt x="29795" y="36192"/>
                </a:lnTo>
                <a:cubicBezTo>
                  <a:pt x="37263" y="28724"/>
                  <a:pt x="47407" y="24519"/>
                  <a:pt x="57984" y="24519"/>
                </a:cubicBezTo>
                <a:cubicBezTo>
                  <a:pt x="80056" y="24519"/>
                  <a:pt x="97872" y="42513"/>
                  <a:pt x="97872" y="64509"/>
                </a:cubicBezTo>
                <a:cubicBezTo>
                  <a:pt x="97872" y="64840"/>
                  <a:pt x="97872" y="65171"/>
                  <a:pt x="97872" y="65503"/>
                </a:cubicBezTo>
                <a:cubicBezTo>
                  <a:pt x="97770" y="70014"/>
                  <a:pt x="94023" y="73557"/>
                  <a:pt x="89512" y="73455"/>
                </a:cubicBezTo>
                <a:cubicBezTo>
                  <a:pt x="85000" y="73353"/>
                  <a:pt x="81458" y="69606"/>
                  <a:pt x="81560" y="65095"/>
                </a:cubicBezTo>
                <a:cubicBezTo>
                  <a:pt x="81560" y="64891"/>
                  <a:pt x="81560" y="64712"/>
                  <a:pt x="81560" y="64509"/>
                </a:cubicBezTo>
                <a:cubicBezTo>
                  <a:pt x="81560" y="55919"/>
                  <a:pt x="76972" y="48375"/>
                  <a:pt x="70141" y="4422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5369388" y="6330480"/>
            <a:ext cx="6395472" cy="186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Source:</a:t>
            </a:r>
            <a:r>
              <a:rPr lang="en-US" sz="1028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https://eng.nhso.go.th/nhso-Dashboard/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0"/>
                </a:moveTo>
                <a:lnTo>
                  <a:pt x="381000" y="0"/>
                </a:lnTo>
                <a:lnTo>
                  <a:pt x="3810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441722" y="438150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7630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8763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ทำไม NHSO สำคัญต่อการวิเคราะห์นโยบาย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4097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คุณค่าของ Claims Data สำหรับการวิเคราะห์เชิงลึก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828800"/>
            <a:ext cx="3667125" cy="3429000"/>
          </a:xfrm>
          <a:custGeom>
            <a:avLst/>
            <a:gdLst/>
            <a:ahLst/>
            <a:cxnLst/>
            <a:rect l="l" t="t" r="r" b="b"/>
            <a:pathLst>
              <a:path w="3667125" h="3429000">
                <a:moveTo>
                  <a:pt x="0" y="0"/>
                </a:moveTo>
                <a:lnTo>
                  <a:pt x="3667125" y="0"/>
                </a:lnTo>
                <a:lnTo>
                  <a:pt x="3667125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1828800"/>
            <a:ext cx="38100" cy="3429000"/>
          </a:xfrm>
          <a:custGeom>
            <a:avLst/>
            <a:gdLst/>
            <a:ahLst/>
            <a:cxnLst/>
            <a:rect l="l" t="t" r="r" b="b"/>
            <a:pathLst>
              <a:path w="38100" h="3429000">
                <a:moveTo>
                  <a:pt x="0" y="0"/>
                </a:moveTo>
                <a:lnTo>
                  <a:pt x="38100" y="0"/>
                </a:lnTo>
                <a:lnTo>
                  <a:pt x="38100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09600" y="2019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62000" y="2171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257300" y="2095500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9600" y="270510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วิเคราะห์การใช้บริการ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9600" y="3086100"/>
            <a:ext cx="334327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 claims แสดงรูปแบบการใช้บริการสุขภาพของประชากรในรายละเอียด สามารถวิเคราะห์ได้ตามกลุ่มโรค กลุ่มอายุ พื้นที่ และระยะเวลา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9600" y="4720592"/>
            <a:ext cx="3267075" cy="7620"/>
          </a:xfrm>
          <a:custGeom>
            <a:avLst/>
            <a:gdLst/>
            <a:ahLst/>
            <a:cxnLst/>
            <a:rect l="l" t="t" r="r" b="b"/>
            <a:pathLst>
              <a:path w="3267075" h="7620">
                <a:moveTo>
                  <a:pt x="0" y="0"/>
                </a:moveTo>
                <a:lnTo>
                  <a:pt x="3267075" y="0"/>
                </a:lnTo>
                <a:lnTo>
                  <a:pt x="326707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09600" y="4876800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การใช้บริการเบาหวานรายจังหวัด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73510" y="1828800"/>
            <a:ext cx="3667125" cy="3429000"/>
          </a:xfrm>
          <a:custGeom>
            <a:avLst/>
            <a:gdLst/>
            <a:ahLst/>
            <a:cxnLst/>
            <a:rect l="l" t="t" r="r" b="b"/>
            <a:pathLst>
              <a:path w="3667125" h="3429000">
                <a:moveTo>
                  <a:pt x="0" y="0"/>
                </a:moveTo>
                <a:lnTo>
                  <a:pt x="3667125" y="0"/>
                </a:lnTo>
                <a:lnTo>
                  <a:pt x="3667125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273510" y="1828800"/>
            <a:ext cx="38100" cy="3429000"/>
          </a:xfrm>
          <a:custGeom>
            <a:avLst/>
            <a:gdLst/>
            <a:ahLst/>
            <a:cxnLst/>
            <a:rect l="l" t="t" r="r" b="b"/>
            <a:pathLst>
              <a:path w="38100" h="3429000">
                <a:moveTo>
                  <a:pt x="0" y="0"/>
                </a:moveTo>
                <a:lnTo>
                  <a:pt x="38100" y="0"/>
                </a:lnTo>
                <a:lnTo>
                  <a:pt x="38100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483060" y="2019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635460" y="2171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42863"/>
                </a:moveTo>
                <a:lnTo>
                  <a:pt x="57150" y="35719"/>
                </a:lnTo>
                <a:cubicBezTo>
                  <a:pt x="57150" y="15984"/>
                  <a:pt x="95548" y="0"/>
                  <a:pt x="142875" y="0"/>
                </a:cubicBezTo>
                <a:cubicBezTo>
                  <a:pt x="190202" y="0"/>
                  <a:pt x="228600" y="15984"/>
                  <a:pt x="228600" y="35719"/>
                </a:cubicBezTo>
                <a:lnTo>
                  <a:pt x="228600" y="42863"/>
                </a:lnTo>
                <a:cubicBezTo>
                  <a:pt x="228600" y="56525"/>
                  <a:pt x="210160" y="68401"/>
                  <a:pt x="183059" y="74429"/>
                </a:cubicBezTo>
                <a:cubicBezTo>
                  <a:pt x="181987" y="73179"/>
                  <a:pt x="180871" y="71973"/>
                  <a:pt x="179755" y="70857"/>
                </a:cubicBezTo>
                <a:cubicBezTo>
                  <a:pt x="172834" y="64026"/>
                  <a:pt x="163904" y="58847"/>
                  <a:pt x="154573" y="55007"/>
                </a:cubicBezTo>
                <a:cubicBezTo>
                  <a:pt x="135865" y="47193"/>
                  <a:pt x="111487" y="42907"/>
                  <a:pt x="85725" y="42907"/>
                </a:cubicBezTo>
                <a:cubicBezTo>
                  <a:pt x="75947" y="42907"/>
                  <a:pt x="66392" y="43532"/>
                  <a:pt x="57239" y="44738"/>
                </a:cubicBezTo>
                <a:cubicBezTo>
                  <a:pt x="57150" y="44157"/>
                  <a:pt x="57150" y="43532"/>
                  <a:pt x="57150" y="42907"/>
                </a:cubicBezTo>
                <a:close/>
                <a:moveTo>
                  <a:pt x="192881" y="157609"/>
                </a:moveTo>
                <a:lnTo>
                  <a:pt x="192881" y="136981"/>
                </a:lnTo>
                <a:cubicBezTo>
                  <a:pt x="199623" y="135240"/>
                  <a:pt x="205963" y="133186"/>
                  <a:pt x="211723" y="130775"/>
                </a:cubicBezTo>
                <a:cubicBezTo>
                  <a:pt x="217616" y="128320"/>
                  <a:pt x="223376" y="125328"/>
                  <a:pt x="228600" y="121712"/>
                </a:cubicBezTo>
                <a:lnTo>
                  <a:pt x="228600" y="128588"/>
                </a:lnTo>
                <a:cubicBezTo>
                  <a:pt x="228600" y="140553"/>
                  <a:pt x="214536" y="151135"/>
                  <a:pt x="192881" y="157609"/>
                </a:cubicBezTo>
                <a:close/>
                <a:moveTo>
                  <a:pt x="192881" y="114746"/>
                </a:moveTo>
                <a:lnTo>
                  <a:pt x="192881" y="100013"/>
                </a:lnTo>
                <a:cubicBezTo>
                  <a:pt x="192881" y="98003"/>
                  <a:pt x="192703" y="96083"/>
                  <a:pt x="192435" y="94208"/>
                </a:cubicBezTo>
                <a:cubicBezTo>
                  <a:pt x="199355" y="92467"/>
                  <a:pt x="205829" y="90368"/>
                  <a:pt x="211723" y="87868"/>
                </a:cubicBezTo>
                <a:cubicBezTo>
                  <a:pt x="217616" y="85368"/>
                  <a:pt x="223376" y="82421"/>
                  <a:pt x="228600" y="78804"/>
                </a:cubicBezTo>
                <a:lnTo>
                  <a:pt x="228600" y="85680"/>
                </a:lnTo>
                <a:cubicBezTo>
                  <a:pt x="228600" y="97646"/>
                  <a:pt x="214536" y="108228"/>
                  <a:pt x="192881" y="114702"/>
                </a:cubicBezTo>
                <a:close/>
                <a:moveTo>
                  <a:pt x="0" y="107156"/>
                </a:moveTo>
                <a:lnTo>
                  <a:pt x="0" y="100013"/>
                </a:lnTo>
                <a:cubicBezTo>
                  <a:pt x="0" y="80278"/>
                  <a:pt x="38398" y="64294"/>
                  <a:pt x="85725" y="64294"/>
                </a:cubicBezTo>
                <a:cubicBezTo>
                  <a:pt x="133052" y="64294"/>
                  <a:pt x="171450" y="80278"/>
                  <a:pt x="171450" y="100013"/>
                </a:cubicBezTo>
                <a:lnTo>
                  <a:pt x="171450" y="107156"/>
                </a:lnTo>
                <a:cubicBezTo>
                  <a:pt x="171450" y="126891"/>
                  <a:pt x="133052" y="142875"/>
                  <a:pt x="85725" y="142875"/>
                </a:cubicBezTo>
                <a:cubicBezTo>
                  <a:pt x="38398" y="142875"/>
                  <a:pt x="0" y="126891"/>
                  <a:pt x="0" y="107156"/>
                </a:cubicBezTo>
                <a:close/>
                <a:moveTo>
                  <a:pt x="171450" y="150019"/>
                </a:moveTo>
                <a:cubicBezTo>
                  <a:pt x="171450" y="169753"/>
                  <a:pt x="133052" y="185738"/>
                  <a:pt x="85725" y="185738"/>
                </a:cubicBezTo>
                <a:cubicBezTo>
                  <a:pt x="38398" y="185738"/>
                  <a:pt x="0" y="169753"/>
                  <a:pt x="0" y="150019"/>
                </a:cubicBezTo>
                <a:lnTo>
                  <a:pt x="0" y="143143"/>
                </a:lnTo>
                <a:cubicBezTo>
                  <a:pt x="5179" y="146759"/>
                  <a:pt x="10939" y="149706"/>
                  <a:pt x="16877" y="152207"/>
                </a:cubicBezTo>
                <a:cubicBezTo>
                  <a:pt x="35585" y="160020"/>
                  <a:pt x="59963" y="164306"/>
                  <a:pt x="85725" y="164306"/>
                </a:cubicBezTo>
                <a:cubicBezTo>
                  <a:pt x="111487" y="164306"/>
                  <a:pt x="135865" y="159975"/>
                  <a:pt x="154573" y="152207"/>
                </a:cubicBezTo>
                <a:cubicBezTo>
                  <a:pt x="160466" y="149751"/>
                  <a:pt x="166226" y="146759"/>
                  <a:pt x="171450" y="143143"/>
                </a:cubicBezTo>
                <a:lnTo>
                  <a:pt x="171450" y="150019"/>
                </a:lnTo>
                <a:close/>
                <a:moveTo>
                  <a:pt x="171450" y="186005"/>
                </a:moveTo>
                <a:lnTo>
                  <a:pt x="171450" y="192881"/>
                </a:lnTo>
                <a:cubicBezTo>
                  <a:pt x="171450" y="212616"/>
                  <a:pt x="133052" y="228600"/>
                  <a:pt x="85725" y="228600"/>
                </a:cubicBezTo>
                <a:cubicBezTo>
                  <a:pt x="38398" y="228600"/>
                  <a:pt x="0" y="212616"/>
                  <a:pt x="0" y="192881"/>
                </a:cubicBezTo>
                <a:lnTo>
                  <a:pt x="0" y="186005"/>
                </a:lnTo>
                <a:cubicBezTo>
                  <a:pt x="5179" y="189622"/>
                  <a:pt x="10939" y="192569"/>
                  <a:pt x="16877" y="195069"/>
                </a:cubicBezTo>
                <a:cubicBezTo>
                  <a:pt x="35585" y="202883"/>
                  <a:pt x="59963" y="207169"/>
                  <a:pt x="85725" y="207169"/>
                </a:cubicBezTo>
                <a:cubicBezTo>
                  <a:pt x="111487" y="207169"/>
                  <a:pt x="135865" y="202838"/>
                  <a:pt x="154573" y="195069"/>
                </a:cubicBezTo>
                <a:cubicBezTo>
                  <a:pt x="160466" y="192613"/>
                  <a:pt x="166226" y="189622"/>
                  <a:pt x="171450" y="18600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130761" y="2095500"/>
            <a:ext cx="514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83060" y="270510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วิเคราะห์ค่าใช้จ่าย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83060" y="3086100"/>
            <a:ext cx="334327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ติดตามการใช้จ่ายด้านสุขภาพในระดับรายบุคคลและรายโรค ช่วยประเมินประสิทธิภาพการใช้งบประมาณและเปรียบเทียบ cost-effectiveness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83060" y="4720592"/>
            <a:ext cx="3267075" cy="7620"/>
          </a:xfrm>
          <a:custGeom>
            <a:avLst/>
            <a:gdLst/>
            <a:ahLst/>
            <a:cxnLst/>
            <a:rect l="l" t="t" r="r" b="b"/>
            <a:pathLst>
              <a:path w="3267075" h="7620">
                <a:moveTo>
                  <a:pt x="0" y="0"/>
                </a:moveTo>
                <a:lnTo>
                  <a:pt x="3267075" y="0"/>
                </a:lnTo>
                <a:lnTo>
                  <a:pt x="326707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483060" y="4876800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ต้นทุนการรักษาโรคไตเรื้อรัง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46971" y="1828800"/>
            <a:ext cx="3667125" cy="3429000"/>
          </a:xfrm>
          <a:custGeom>
            <a:avLst/>
            <a:gdLst/>
            <a:ahLst/>
            <a:cxnLst/>
            <a:rect l="l" t="t" r="r" b="b"/>
            <a:pathLst>
              <a:path w="3667125" h="3429000">
                <a:moveTo>
                  <a:pt x="0" y="0"/>
                </a:moveTo>
                <a:lnTo>
                  <a:pt x="3667125" y="0"/>
                </a:lnTo>
                <a:lnTo>
                  <a:pt x="3667125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146971" y="1828800"/>
            <a:ext cx="38100" cy="3429000"/>
          </a:xfrm>
          <a:custGeom>
            <a:avLst/>
            <a:gdLst/>
            <a:ahLst/>
            <a:cxnLst/>
            <a:rect l="l" t="t" r="r" b="b"/>
            <a:pathLst>
              <a:path w="38100" h="3429000">
                <a:moveTo>
                  <a:pt x="0" y="0"/>
                </a:moveTo>
                <a:lnTo>
                  <a:pt x="38100" y="0"/>
                </a:lnTo>
                <a:lnTo>
                  <a:pt x="38100" y="3429000"/>
                </a:lnTo>
                <a:lnTo>
                  <a:pt x="0" y="3429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356521" y="2019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0" y="0"/>
                </a:moveTo>
                <a:lnTo>
                  <a:pt x="533400" y="0"/>
                </a:lnTo>
                <a:lnTo>
                  <a:pt x="5334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480346" y="21717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9004221" y="2095500"/>
            <a:ext cx="495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03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56521" y="270510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ประเมิน Coverage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56521" y="3086100"/>
            <a:ext cx="3343275" cy="1476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วัดการเข้าถึงบริการสุขภาพของประชากรในสิทธิ UCS ตรวจสอบ equity และระบุกลุ่มที่ยังไม่ได้รับการเข้าถึงบริการ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56521" y="4720592"/>
            <a:ext cx="3267075" cy="7620"/>
          </a:xfrm>
          <a:custGeom>
            <a:avLst/>
            <a:gdLst/>
            <a:ahLst/>
            <a:cxnLst/>
            <a:rect l="l" t="t" r="r" b="b"/>
            <a:pathLst>
              <a:path w="3267075" h="7620">
                <a:moveTo>
                  <a:pt x="0" y="0"/>
                </a:moveTo>
                <a:lnTo>
                  <a:pt x="3267075" y="0"/>
                </a:lnTo>
                <a:lnTo>
                  <a:pt x="326707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356521" y="4876800"/>
            <a:ext cx="333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การคัดกรองมะเร็งปากมดลูก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00050" y="5410200"/>
            <a:ext cx="11410950" cy="1066800"/>
          </a:xfrm>
          <a:custGeom>
            <a:avLst/>
            <a:gdLst/>
            <a:ahLst/>
            <a:cxnLst/>
            <a:rect l="l" t="t" r="r" b="b"/>
            <a:pathLst>
              <a:path w="11410950" h="1066800">
                <a:moveTo>
                  <a:pt x="0" y="0"/>
                </a:moveTo>
                <a:lnTo>
                  <a:pt x="11410950" y="0"/>
                </a:lnTo>
                <a:lnTo>
                  <a:pt x="1141095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400050" y="5410200"/>
            <a:ext cx="38100" cy="1066800"/>
          </a:xfrm>
          <a:custGeom>
            <a:avLst/>
            <a:gdLst/>
            <a:ahLst/>
            <a:cxnLst/>
            <a:rect l="l" t="t" r="r" b="b"/>
            <a:pathLst>
              <a:path w="38100" h="1066800">
                <a:moveTo>
                  <a:pt x="0" y="0"/>
                </a:moveTo>
                <a:lnTo>
                  <a:pt x="38100" y="0"/>
                </a:lnTo>
                <a:lnTo>
                  <a:pt x="38100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0075" y="5600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1009650" y="5562600"/>
            <a:ext cx="1073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ข้อจำกัดที่ต้องระวัง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09650" y="5905500"/>
            <a:ext cx="531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ข้อมูลจำกัดเฉพาะสิทธิ UCS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09650" y="6134100"/>
            <a:ext cx="531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ไม่ครอบคลุมประกันสังคมและข้าราชการ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10325" y="5905500"/>
            <a:ext cx="531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อาจมี under-reporting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10325" y="6134100"/>
            <a:ext cx="531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ขึ้นกับคุณภาพการเบิกจ่ายของหน่วยบริการ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3090</Words>
  <Application>Microsoft Office PowerPoint</Application>
  <PresentationFormat>Widescreen</PresentationFormat>
  <Paragraphs>680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思源宋体</vt:lpstr>
      <vt:lpstr>微软雅黑</vt:lpstr>
      <vt:lpstr>Sorts Mill Goudy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แหล่งข้อมูลสุขภาพไทย</dc:title>
  <dc:subject>แหล่งข้อมูลสุขภาพไทย</dc:subject>
  <dc:creator>Kimi</dc:creator>
  <cp:lastModifiedBy>khongsak chaichana</cp:lastModifiedBy>
  <cp:revision>3</cp:revision>
  <dcterms:created xsi:type="dcterms:W3CDTF">2026-02-18T18:47:54Z</dcterms:created>
  <dcterms:modified xsi:type="dcterms:W3CDTF">2026-02-19T14:52:20Z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แหล่งข้อมูลสุขภาพไทย","ContentProducer":"001191110108MACG2KBH8F10000","ProduceID":"19c720b5-7d62-8921-8000-00002ba3111a","ReservedCode1":"","ContentPropagator":"001191110108MACG2KBH8F20000","PropagateID":"19c720b5-7d62-8921-8000-00002ba3111a","ReservedCode2":""}</vt:lpwstr>
  </property>
</Properties>
</file>